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120"/>
  </p:notesMasterIdLst>
  <p:handoutMasterIdLst>
    <p:handoutMasterId r:id="rId121"/>
  </p:handoutMasterIdLst>
  <p:sldIdLst>
    <p:sldId id="301" r:id="rId3"/>
    <p:sldId id="305" r:id="rId4"/>
    <p:sldId id="308" r:id="rId5"/>
    <p:sldId id="309" r:id="rId6"/>
    <p:sldId id="31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42" r:id="rId39"/>
    <p:sldId id="343" r:id="rId40"/>
    <p:sldId id="344" r:id="rId41"/>
    <p:sldId id="345" r:id="rId42"/>
    <p:sldId id="346" r:id="rId43"/>
    <p:sldId id="347" r:id="rId44"/>
    <p:sldId id="348" r:id="rId45"/>
    <p:sldId id="349" r:id="rId46"/>
    <p:sldId id="350" r:id="rId47"/>
    <p:sldId id="358" r:id="rId48"/>
    <p:sldId id="351" r:id="rId49"/>
    <p:sldId id="352" r:id="rId50"/>
    <p:sldId id="353" r:id="rId51"/>
    <p:sldId id="354" r:id="rId52"/>
    <p:sldId id="355" r:id="rId53"/>
    <p:sldId id="356" r:id="rId54"/>
    <p:sldId id="357" r:id="rId55"/>
    <p:sldId id="359" r:id="rId56"/>
    <p:sldId id="360" r:id="rId57"/>
    <p:sldId id="361" r:id="rId58"/>
    <p:sldId id="362" r:id="rId59"/>
    <p:sldId id="363" r:id="rId60"/>
    <p:sldId id="364" r:id="rId61"/>
    <p:sldId id="365" r:id="rId62"/>
    <p:sldId id="366" r:id="rId63"/>
    <p:sldId id="367" r:id="rId64"/>
    <p:sldId id="368" r:id="rId65"/>
    <p:sldId id="369" r:id="rId66"/>
    <p:sldId id="370" r:id="rId67"/>
    <p:sldId id="371" r:id="rId68"/>
    <p:sldId id="372" r:id="rId69"/>
    <p:sldId id="373" r:id="rId70"/>
    <p:sldId id="374" r:id="rId71"/>
    <p:sldId id="375" r:id="rId72"/>
    <p:sldId id="376" r:id="rId73"/>
    <p:sldId id="377" r:id="rId74"/>
    <p:sldId id="378" r:id="rId75"/>
    <p:sldId id="379" r:id="rId76"/>
    <p:sldId id="380" r:id="rId77"/>
    <p:sldId id="381" r:id="rId78"/>
    <p:sldId id="382" r:id="rId79"/>
    <p:sldId id="383" r:id="rId80"/>
    <p:sldId id="384" r:id="rId81"/>
    <p:sldId id="385" r:id="rId82"/>
    <p:sldId id="386" r:id="rId83"/>
    <p:sldId id="387" r:id="rId84"/>
    <p:sldId id="388" r:id="rId85"/>
    <p:sldId id="389" r:id="rId86"/>
    <p:sldId id="390" r:id="rId87"/>
    <p:sldId id="391" r:id="rId88"/>
    <p:sldId id="392" r:id="rId89"/>
    <p:sldId id="393" r:id="rId90"/>
    <p:sldId id="394" r:id="rId91"/>
    <p:sldId id="395" r:id="rId92"/>
    <p:sldId id="396" r:id="rId93"/>
    <p:sldId id="397" r:id="rId94"/>
    <p:sldId id="398" r:id="rId95"/>
    <p:sldId id="399" r:id="rId96"/>
    <p:sldId id="400" r:id="rId97"/>
    <p:sldId id="401" r:id="rId98"/>
    <p:sldId id="402" r:id="rId99"/>
    <p:sldId id="403" r:id="rId100"/>
    <p:sldId id="404" r:id="rId101"/>
    <p:sldId id="405" r:id="rId102"/>
    <p:sldId id="406" r:id="rId103"/>
    <p:sldId id="407" r:id="rId104"/>
    <p:sldId id="408" r:id="rId105"/>
    <p:sldId id="409" r:id="rId106"/>
    <p:sldId id="410" r:id="rId107"/>
    <p:sldId id="411" r:id="rId108"/>
    <p:sldId id="412" r:id="rId109"/>
    <p:sldId id="413" r:id="rId110"/>
    <p:sldId id="414" r:id="rId111"/>
    <p:sldId id="415" r:id="rId112"/>
    <p:sldId id="416" r:id="rId113"/>
    <p:sldId id="417" r:id="rId114"/>
    <p:sldId id="418" r:id="rId115"/>
    <p:sldId id="419" r:id="rId116"/>
    <p:sldId id="420" r:id="rId117"/>
    <p:sldId id="421" r:id="rId118"/>
    <p:sldId id="306" r:id="rId119"/>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38" autoAdjust="0"/>
    <p:restoredTop sz="94343" autoAdjust="0"/>
  </p:normalViewPr>
  <p:slideViewPr>
    <p:cSldViewPr snapToGrid="0" snapToObjects="1">
      <p:cViewPr varScale="1">
        <p:scale>
          <a:sx n="65" d="100"/>
          <a:sy n="65" d="100"/>
        </p:scale>
        <p:origin x="1302" y="78"/>
      </p:cViewPr>
      <p:guideLst>
        <p:guide orient="horz" pos="2160"/>
        <p:guide pos="2880"/>
      </p:guideLst>
    </p:cSldViewPr>
  </p:slideViewPr>
  <p:outlineViewPr>
    <p:cViewPr>
      <p:scale>
        <a:sx n="33" d="100"/>
        <a:sy n="33" d="100"/>
      </p:scale>
      <p:origin x="0" y="-88002"/>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slide" Target="slides/slide110.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presProps" Target="presProp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viewProps" Target="view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notesMaster" Target="notesMasters/notesMaster1.xml"/><Relationship Id="rId125"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handoutMaster" Target="handoutMasters/handoutMaster1.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8.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7.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8.w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3.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image" Target="../media/image53.wmf"/><Relationship Id="rId1" Type="http://schemas.openxmlformats.org/officeDocument/2006/relationships/image" Target="../media/image5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58.wmf"/><Relationship Id="rId2" Type="http://schemas.openxmlformats.org/officeDocument/2006/relationships/image" Target="../media/image57.wmf"/><Relationship Id="rId1" Type="http://schemas.openxmlformats.org/officeDocument/2006/relationships/image" Target="../media/image56.w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61.wmf"/><Relationship Id="rId2" Type="http://schemas.openxmlformats.org/officeDocument/2006/relationships/image" Target="../media/image60.wmf"/><Relationship Id="rId1" Type="http://schemas.openxmlformats.org/officeDocument/2006/relationships/image" Target="../media/image59.wmf"/><Relationship Id="rId6" Type="http://schemas.openxmlformats.org/officeDocument/2006/relationships/image" Target="../media/image64.wmf"/><Relationship Id="rId5" Type="http://schemas.openxmlformats.org/officeDocument/2006/relationships/image" Target="../media/image63.wmf"/><Relationship Id="rId4" Type="http://schemas.openxmlformats.org/officeDocument/2006/relationships/image" Target="../media/image62.w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57.w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72.wmf"/><Relationship Id="rId1" Type="http://schemas.openxmlformats.org/officeDocument/2006/relationships/image" Target="../media/image71.w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75.wmf"/><Relationship Id="rId1" Type="http://schemas.openxmlformats.org/officeDocument/2006/relationships/image" Target="../media/image7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8.wmf"/><Relationship Id="rId1" Type="http://schemas.openxmlformats.org/officeDocument/2006/relationships/image" Target="../media/image5.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1.wmf"/><Relationship Id="rId1" Type="http://schemas.openxmlformats.org/officeDocument/2006/relationships/image" Target="../media/image10.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3/2/2018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wmf>
</file>

<file path=ppt/media/image12.jpg>
</file>

<file path=ppt/media/image13.jpg>
</file>

<file path=ppt/media/image14.wmf>
</file>

<file path=ppt/media/image15.jpg>
</file>

<file path=ppt/media/image16.jpg>
</file>

<file path=ppt/media/image17.png>
</file>

<file path=ppt/media/image18.png>
</file>

<file path=ppt/media/image19.png>
</file>

<file path=ppt/media/image2.wmf>
</file>

<file path=ppt/media/image20.wmf>
</file>

<file path=ppt/media/image21.wmf>
</file>

<file path=ppt/media/image22.jpg>
</file>

<file path=ppt/media/image23.jpg>
</file>

<file path=ppt/media/image24.jpg>
</file>

<file path=ppt/media/image25.jpg>
</file>

<file path=ppt/media/image26.jpg>
</file>

<file path=ppt/media/image27.jpg>
</file>

<file path=ppt/media/image28.wmf>
</file>

<file path=ppt/media/image29.jpg>
</file>

<file path=ppt/media/image3.jpg>
</file>

<file path=ppt/media/image30.jpg>
</file>

<file path=ppt/media/image31.jpg>
</file>

<file path=ppt/media/image32.wmf>
</file>

<file path=ppt/media/image33.jpg>
</file>

<file path=ppt/media/image34.jpg>
</file>

<file path=ppt/media/image35.jpg>
</file>

<file path=ppt/media/image36.jpg>
</file>

<file path=ppt/media/image37.wmf>
</file>

<file path=ppt/media/image38.wmf>
</file>

<file path=ppt/media/image39.jpg>
</file>

<file path=ppt/media/image4.wmf>
</file>

<file path=ppt/media/image40.jpg>
</file>

<file path=ppt/media/image41.jpg>
</file>

<file path=ppt/media/image42.jpg>
</file>

<file path=ppt/media/image43.wmf>
</file>

<file path=ppt/media/image44.jpg>
</file>

<file path=ppt/media/image45.jpg>
</file>

<file path=ppt/media/image46.jpg>
</file>

<file path=ppt/media/image47.jpg>
</file>

<file path=ppt/media/image48.jpg>
</file>

<file path=ppt/media/image49.jpg>
</file>

<file path=ppt/media/image5.wmf>
</file>

<file path=ppt/media/image50.jpg>
</file>

<file path=ppt/media/image51.jpg>
</file>

<file path=ppt/media/image52.wmf>
</file>

<file path=ppt/media/image53.wmf>
</file>

<file path=ppt/media/image54.wmf>
</file>

<file path=ppt/media/image55.jpg>
</file>

<file path=ppt/media/image56.wmf>
</file>

<file path=ppt/media/image57.wmf>
</file>

<file path=ppt/media/image58.wmf>
</file>

<file path=ppt/media/image59.wmf>
</file>

<file path=ppt/media/image6.jpg>
</file>

<file path=ppt/media/image60.wmf>
</file>

<file path=ppt/media/image61.wmf>
</file>

<file path=ppt/media/image62.wmf>
</file>

<file path=ppt/media/image63.wmf>
</file>

<file path=ppt/media/image64.wmf>
</file>

<file path=ppt/media/image65.jpg>
</file>

<file path=ppt/media/image66.jpg>
</file>

<file path=ppt/media/image67.jpg>
</file>

<file path=ppt/media/image68.jpg>
</file>

<file path=ppt/media/image69.jpg>
</file>

<file path=ppt/media/image7.wmf>
</file>

<file path=ppt/media/image70.jpg>
</file>

<file path=ppt/media/image71.wmf>
</file>

<file path=ppt/media/image72.wmf>
</file>

<file path=ppt/media/image73.jpg>
</file>

<file path=ppt/media/image74.wmf>
</file>

<file path=ppt/media/image75.wmf>
</file>

<file path=ppt/media/image76.png>
</file>

<file path=ppt/media/image8.wm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3">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2017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3">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3.jpg"/><Relationship Id="rId5" Type="http://schemas.openxmlformats.org/officeDocument/2006/relationships/image" Target="../media/image2.w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image" Target="../media/image50.jp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1.jp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8" Type="http://schemas.openxmlformats.org/officeDocument/2006/relationships/image" Target="../media/image54.wmf"/><Relationship Id="rId3" Type="http://schemas.openxmlformats.org/officeDocument/2006/relationships/oleObject" Target="../embeddings/oleObject23.bin"/><Relationship Id="rId7" Type="http://schemas.openxmlformats.org/officeDocument/2006/relationships/oleObject" Target="../embeddings/oleObject25.bin"/><Relationship Id="rId2" Type="http://schemas.openxmlformats.org/officeDocument/2006/relationships/slideLayout" Target="../slideLayouts/slideLayout10.xml"/><Relationship Id="rId1" Type="http://schemas.openxmlformats.org/officeDocument/2006/relationships/vmlDrawing" Target="../drawings/vmlDrawing19.vml"/><Relationship Id="rId6" Type="http://schemas.openxmlformats.org/officeDocument/2006/relationships/image" Target="../media/image53.wmf"/><Relationship Id="rId5" Type="http://schemas.openxmlformats.org/officeDocument/2006/relationships/oleObject" Target="../embeddings/oleObject24.bin"/><Relationship Id="rId4" Type="http://schemas.openxmlformats.org/officeDocument/2006/relationships/image" Target="../media/image52.wmf"/></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8" Type="http://schemas.openxmlformats.org/officeDocument/2006/relationships/image" Target="../media/image58.wmf"/><Relationship Id="rId3" Type="http://schemas.openxmlformats.org/officeDocument/2006/relationships/oleObject" Target="../embeddings/oleObject26.bin"/><Relationship Id="rId7" Type="http://schemas.openxmlformats.org/officeDocument/2006/relationships/oleObject" Target="../embeddings/oleObject28.bin"/><Relationship Id="rId2" Type="http://schemas.openxmlformats.org/officeDocument/2006/relationships/slideLayout" Target="../slideLayouts/slideLayout4.xml"/><Relationship Id="rId1" Type="http://schemas.openxmlformats.org/officeDocument/2006/relationships/vmlDrawing" Target="../drawings/vmlDrawing20.vml"/><Relationship Id="rId6" Type="http://schemas.openxmlformats.org/officeDocument/2006/relationships/image" Target="../media/image57.wmf"/><Relationship Id="rId5" Type="http://schemas.openxmlformats.org/officeDocument/2006/relationships/oleObject" Target="../embeddings/oleObject27.bin"/><Relationship Id="rId4" Type="http://schemas.openxmlformats.org/officeDocument/2006/relationships/image" Target="../media/image56.wmf"/></Relationships>
</file>

<file path=ppt/slides/_rels/slide106.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oleObject" Target="../embeddings/oleObject35.bin"/><Relationship Id="rId3" Type="http://schemas.openxmlformats.org/officeDocument/2006/relationships/oleObject" Target="../embeddings/oleObject29.bin"/><Relationship Id="rId7" Type="http://schemas.openxmlformats.org/officeDocument/2006/relationships/image" Target="../media/image60.wmf"/><Relationship Id="rId12" Type="http://schemas.openxmlformats.org/officeDocument/2006/relationships/image" Target="../media/image62.wmf"/><Relationship Id="rId2" Type="http://schemas.openxmlformats.org/officeDocument/2006/relationships/slideLayout" Target="../slideLayouts/slideLayout3.xml"/><Relationship Id="rId16" Type="http://schemas.openxmlformats.org/officeDocument/2006/relationships/image" Target="../media/image64.wmf"/><Relationship Id="rId1" Type="http://schemas.openxmlformats.org/officeDocument/2006/relationships/vmlDrawing" Target="../drawings/vmlDrawing21.vml"/><Relationship Id="rId6" Type="http://schemas.openxmlformats.org/officeDocument/2006/relationships/oleObject" Target="../embeddings/oleObject31.bin"/><Relationship Id="rId11" Type="http://schemas.openxmlformats.org/officeDocument/2006/relationships/oleObject" Target="../embeddings/oleObject34.bin"/><Relationship Id="rId5" Type="http://schemas.openxmlformats.org/officeDocument/2006/relationships/oleObject" Target="../embeddings/oleObject30.bin"/><Relationship Id="rId15" Type="http://schemas.openxmlformats.org/officeDocument/2006/relationships/oleObject" Target="../embeddings/oleObject36.bin"/><Relationship Id="rId10" Type="http://schemas.openxmlformats.org/officeDocument/2006/relationships/image" Target="../media/image61.wmf"/><Relationship Id="rId4" Type="http://schemas.openxmlformats.org/officeDocument/2006/relationships/image" Target="../media/image59.wmf"/><Relationship Id="rId9" Type="http://schemas.openxmlformats.org/officeDocument/2006/relationships/oleObject" Target="../embeddings/oleObject33.bin"/><Relationship Id="rId14" Type="http://schemas.openxmlformats.org/officeDocument/2006/relationships/image" Target="../media/image63.wmf"/></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slideLayout" Target="../slideLayouts/slideLayout10.xml"/><Relationship Id="rId1" Type="http://schemas.openxmlformats.org/officeDocument/2006/relationships/vmlDrawing" Target="../drawings/vmlDrawing22.vml"/><Relationship Id="rId4" Type="http://schemas.openxmlformats.org/officeDocument/2006/relationships/image" Target="../media/image57.wmf"/></Relationships>
</file>

<file path=ppt/slides/_rels/slide109.xml.rels><?xml version="1.0" encoding="UTF-8" standalone="yes"?>
<Relationships xmlns="http://schemas.openxmlformats.org/package/2006/relationships"><Relationship Id="rId2" Type="http://schemas.openxmlformats.org/officeDocument/2006/relationships/image" Target="../media/image6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image" Target="../media/image66.jp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68.jpg"/><Relationship Id="rId2" Type="http://schemas.openxmlformats.org/officeDocument/2006/relationships/image" Target="../media/image67.jpg"/><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3" Type="http://schemas.openxmlformats.org/officeDocument/2006/relationships/image" Target="../media/image70.jpg"/><Relationship Id="rId2" Type="http://schemas.openxmlformats.org/officeDocument/2006/relationships/image" Target="../media/image69.jpg"/><Relationship Id="rId1" Type="http://schemas.openxmlformats.org/officeDocument/2006/relationships/slideLayout" Target="../slideLayouts/slideLayout10.xml"/></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38.bin"/><Relationship Id="rId2" Type="http://schemas.openxmlformats.org/officeDocument/2006/relationships/slideLayout" Target="../slideLayouts/slideLayout4.xml"/><Relationship Id="rId1" Type="http://schemas.openxmlformats.org/officeDocument/2006/relationships/vmlDrawing" Target="../drawings/vmlDrawing23.vml"/><Relationship Id="rId6" Type="http://schemas.openxmlformats.org/officeDocument/2006/relationships/image" Target="../media/image72.wmf"/><Relationship Id="rId5" Type="http://schemas.openxmlformats.org/officeDocument/2006/relationships/oleObject" Target="../embeddings/oleObject39.bin"/><Relationship Id="rId4" Type="http://schemas.openxmlformats.org/officeDocument/2006/relationships/image" Target="../media/image71.wmf"/></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image" Target="../media/image73.jp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40.bin"/><Relationship Id="rId2" Type="http://schemas.openxmlformats.org/officeDocument/2006/relationships/slideLayout" Target="../slideLayouts/slideLayout4.xml"/><Relationship Id="rId1" Type="http://schemas.openxmlformats.org/officeDocument/2006/relationships/vmlDrawing" Target="../drawings/vmlDrawing24.vml"/><Relationship Id="rId6" Type="http://schemas.openxmlformats.org/officeDocument/2006/relationships/image" Target="../media/image75.wmf"/><Relationship Id="rId5" Type="http://schemas.openxmlformats.org/officeDocument/2006/relationships/oleObject" Target="../embeddings/oleObject41.bin"/><Relationship Id="rId4" Type="http://schemas.openxmlformats.org/officeDocument/2006/relationships/image" Target="../media/image74.wmf"/></Relationships>
</file>

<file path=ppt/slides/_rels/slide117.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0.xml"/><Relationship Id="rId1" Type="http://schemas.openxmlformats.org/officeDocument/2006/relationships/vmlDrawing" Target="../drawings/vmlDrawing2.vml"/><Relationship Id="rId4" Type="http://schemas.openxmlformats.org/officeDocument/2006/relationships/image" Target="../media/image4.w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5.wmf"/></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4.xml"/><Relationship Id="rId1" Type="http://schemas.openxmlformats.org/officeDocument/2006/relationships/vmlDrawing" Target="../drawings/vmlDrawing4.vml"/><Relationship Id="rId4" Type="http://schemas.openxmlformats.org/officeDocument/2006/relationships/image" Target="../media/image7.w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4.xml"/><Relationship Id="rId1" Type="http://schemas.openxmlformats.org/officeDocument/2006/relationships/vmlDrawing" Target="../drawings/vmlDrawing5.vml"/><Relationship Id="rId6" Type="http://schemas.openxmlformats.org/officeDocument/2006/relationships/image" Target="../media/image8.wmf"/><Relationship Id="rId5" Type="http://schemas.openxmlformats.org/officeDocument/2006/relationships/oleObject" Target="../embeddings/oleObject6.bin"/><Relationship Id="rId4" Type="http://schemas.openxmlformats.org/officeDocument/2006/relationships/image" Target="../media/image5.wmf"/></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4.xml"/><Relationship Id="rId1" Type="http://schemas.openxmlformats.org/officeDocument/2006/relationships/vmlDrawing" Target="../drawings/vmlDrawing6.vml"/><Relationship Id="rId4" Type="http://schemas.openxmlformats.org/officeDocument/2006/relationships/image" Target="../media/image8.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0.xml"/><Relationship Id="rId1" Type="http://schemas.openxmlformats.org/officeDocument/2006/relationships/vmlDrawing" Target="../drawings/vmlDrawing7.vml"/><Relationship Id="rId4" Type="http://schemas.openxmlformats.org/officeDocument/2006/relationships/image" Target="../media/image8.w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9.bin"/><Relationship Id="rId7" Type="http://schemas.openxmlformats.org/officeDocument/2006/relationships/image" Target="../media/image11.wmf"/><Relationship Id="rId2" Type="http://schemas.openxmlformats.org/officeDocument/2006/relationships/slideLayout" Target="../slideLayouts/slideLayout4.xml"/><Relationship Id="rId1" Type="http://schemas.openxmlformats.org/officeDocument/2006/relationships/vmlDrawing" Target="../drawings/vmlDrawing8.vml"/><Relationship Id="rId6" Type="http://schemas.openxmlformats.org/officeDocument/2006/relationships/oleObject" Target="../embeddings/oleObject10.bin"/><Relationship Id="rId5" Type="http://schemas.openxmlformats.org/officeDocument/2006/relationships/image" Target="../media/image12.jpg"/><Relationship Id="rId4" Type="http://schemas.openxmlformats.org/officeDocument/2006/relationships/image" Target="../media/image10.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4.xml"/><Relationship Id="rId1" Type="http://schemas.openxmlformats.org/officeDocument/2006/relationships/vmlDrawing" Target="../drawings/vmlDrawing9.vml"/><Relationship Id="rId5" Type="http://schemas.openxmlformats.org/officeDocument/2006/relationships/oleObject" Target="../embeddings/oleObject12.bin"/><Relationship Id="rId4" Type="http://schemas.openxmlformats.org/officeDocument/2006/relationships/image" Target="../media/image11.w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10.vml"/><Relationship Id="rId5" Type="http://schemas.openxmlformats.org/officeDocument/2006/relationships/image" Target="../media/image15.jpg"/><Relationship Id="rId4" Type="http://schemas.openxmlformats.org/officeDocument/2006/relationships/image" Target="../media/image14.w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4.bin"/><Relationship Id="rId7" Type="http://schemas.openxmlformats.org/officeDocument/2006/relationships/image" Target="../media/image22.jpg"/><Relationship Id="rId2" Type="http://schemas.openxmlformats.org/officeDocument/2006/relationships/slideLayout" Target="../slideLayouts/slideLayout4.xml"/><Relationship Id="rId1" Type="http://schemas.openxmlformats.org/officeDocument/2006/relationships/vmlDrawing" Target="../drawings/vmlDrawing11.vml"/><Relationship Id="rId6" Type="http://schemas.openxmlformats.org/officeDocument/2006/relationships/image" Target="../media/image21.wmf"/><Relationship Id="rId5" Type="http://schemas.openxmlformats.org/officeDocument/2006/relationships/oleObject" Target="../embeddings/oleObject15.bin"/><Relationship Id="rId4" Type="http://schemas.openxmlformats.org/officeDocument/2006/relationships/image" Target="../media/image20.w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4.xml"/><Relationship Id="rId1" Type="http://schemas.openxmlformats.org/officeDocument/2006/relationships/vmlDrawing" Target="../drawings/vmlDrawing12.vml"/><Relationship Id="rId5" Type="http://schemas.openxmlformats.org/officeDocument/2006/relationships/image" Target="../media/image29.jpg"/><Relationship Id="rId4" Type="http://schemas.openxmlformats.org/officeDocument/2006/relationships/image" Target="../media/image28.w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4.xml"/><Relationship Id="rId1" Type="http://schemas.openxmlformats.org/officeDocument/2006/relationships/vmlDrawing" Target="../drawings/vmlDrawing13.vml"/><Relationship Id="rId4" Type="http://schemas.openxmlformats.org/officeDocument/2006/relationships/image" Target="../media/image32.w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10.xml"/><Relationship Id="rId1" Type="http://schemas.openxmlformats.org/officeDocument/2006/relationships/vmlDrawing" Target="../drawings/vmlDrawing14.vml"/><Relationship Id="rId4" Type="http://schemas.openxmlformats.org/officeDocument/2006/relationships/image" Target="../media/image32.w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4.xml"/><Relationship Id="rId1" Type="http://schemas.openxmlformats.org/officeDocument/2006/relationships/vmlDrawing" Target="../drawings/vmlDrawing15.vml"/><Relationship Id="rId4" Type="http://schemas.openxmlformats.org/officeDocument/2006/relationships/image" Target="../media/image32.w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3.xml"/><Relationship Id="rId1" Type="http://schemas.openxmlformats.org/officeDocument/2006/relationships/vmlDrawing" Target="../drawings/vmlDrawing16.vml"/><Relationship Id="rId4" Type="http://schemas.openxmlformats.org/officeDocument/2006/relationships/image" Target="../media/image37.w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4.xml"/><Relationship Id="rId1" Type="http://schemas.openxmlformats.org/officeDocument/2006/relationships/vmlDrawing" Target="../drawings/vmlDrawing17.vml"/><Relationship Id="rId4" Type="http://schemas.openxmlformats.org/officeDocument/2006/relationships/image" Target="../media/image38.wmf"/></Relationships>
</file>

<file path=ppt/slides/_rels/slide77.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4.xml"/><Relationship Id="rId1" Type="http://schemas.openxmlformats.org/officeDocument/2006/relationships/vmlDrawing" Target="../drawings/vmlDrawing18.vml"/><Relationship Id="rId4" Type="http://schemas.openxmlformats.org/officeDocument/2006/relationships/image" Target="../media/image43.wmf"/></Relationships>
</file>

<file path=ppt/slides/_rels/slide8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image" Target="../media/image44.jp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4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457199" y="215371"/>
            <a:ext cx="8363663" cy="622828"/>
          </a:xfrm>
        </p:spPr>
        <p:txBody>
          <a:bodyPr/>
          <a:lstStyle/>
          <a:p>
            <a:r>
              <a:rPr lang="en-US" dirty="0" smtClean="0"/>
              <a:t>Visual </a:t>
            </a:r>
            <a:r>
              <a:rPr lang="en-US" sz="1200" dirty="0" smtClean="0">
                <a:solidFill>
                  <a:schemeClr val="bg1"/>
                </a:solidFill>
              </a:rPr>
              <a:t>C sharp</a:t>
            </a:r>
            <a:r>
              <a:rPr lang="en-US" baseline="30000" dirty="0" smtClean="0"/>
              <a:t>®</a:t>
            </a:r>
            <a:r>
              <a:rPr lang="en-US" dirty="0" smtClean="0"/>
              <a:t> </a:t>
            </a:r>
            <a:r>
              <a:rPr lang="en-US" dirty="0"/>
              <a:t>How </a:t>
            </a:r>
            <a:r>
              <a:rPr lang="en-US" dirty="0" smtClean="0"/>
              <a:t>to Program</a:t>
            </a:r>
            <a:endParaRPr lang="en-US" dirty="0">
              <a:solidFill>
                <a:schemeClr val="tx2"/>
              </a:solidFill>
            </a:endParaRPr>
          </a:p>
        </p:txBody>
      </p:sp>
      <p:graphicFrame>
        <p:nvGraphicFramePr>
          <p:cNvPr id="11" name="Object 10"/>
          <p:cNvGraphicFramePr>
            <a:graphicFrameLocks noChangeAspect="1"/>
          </p:cNvGraphicFramePr>
          <p:nvPr>
            <p:extLst>
              <p:ext uri="{D42A27DB-BD31-4B8C-83A1-F6EECF244321}">
                <p14:modId xmlns:p14="http://schemas.microsoft.com/office/powerpoint/2010/main" val="1936561246"/>
              </p:ext>
            </p:extLst>
          </p:nvPr>
        </p:nvGraphicFramePr>
        <p:xfrm>
          <a:off x="1726951" y="333828"/>
          <a:ext cx="657225" cy="509588"/>
        </p:xfrm>
        <a:graphic>
          <a:graphicData uri="http://schemas.openxmlformats.org/presentationml/2006/ole">
            <mc:AlternateContent xmlns:mc="http://schemas.openxmlformats.org/markup-compatibility/2006">
              <mc:Choice xmlns:v="urn:schemas-microsoft-com:vml" Requires="v">
                <p:oleObj spid="_x0000_s6329" name="Equation" r:id="rId4" imgW="228600" imgH="177480" progId="Equation.DSMT4">
                  <p:embed/>
                </p:oleObj>
              </mc:Choice>
              <mc:Fallback>
                <p:oleObj name="Equation" r:id="rId4" imgW="228600" imgH="177480" progId="Equation.DSMT4">
                  <p:embed/>
                  <p:pic>
                    <p:nvPicPr>
                      <p:cNvPr id="7" name="Object 6"/>
                      <p:cNvPicPr/>
                      <p:nvPr/>
                    </p:nvPicPr>
                    <p:blipFill>
                      <a:blip r:embed="rId5"/>
                      <a:stretch>
                        <a:fillRect/>
                      </a:stretch>
                    </p:blipFill>
                    <p:spPr>
                      <a:xfrm>
                        <a:off x="1726951" y="333828"/>
                        <a:ext cx="657225" cy="509588"/>
                      </a:xfrm>
                      <a:prstGeom prst="rect">
                        <a:avLst/>
                      </a:prstGeom>
                    </p:spPr>
                  </p:pic>
                </p:oleObj>
              </mc:Fallback>
            </mc:AlternateContent>
          </a:graphicData>
        </a:graphic>
      </p:graphicFrame>
      <p:sp>
        <p:nvSpPr>
          <p:cNvPr id="3" name="Text Placeholder 2"/>
          <p:cNvSpPr>
            <a:spLocks noGrp="1"/>
          </p:cNvSpPr>
          <p:nvPr>
            <p:ph type="body" idx="1"/>
          </p:nvPr>
        </p:nvSpPr>
        <p:spPr>
          <a:xfrm>
            <a:off x="457200" y="919554"/>
            <a:ext cx="8229600" cy="478970"/>
          </a:xfrm>
        </p:spPr>
        <p:txBody>
          <a:bodyPr/>
          <a:lstStyle/>
          <a:p>
            <a:r>
              <a:rPr lang="en-US" dirty="0" smtClean="0">
                <a:latin typeface="+mn-lt"/>
              </a:rPr>
              <a:t>Sixth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j-lt"/>
              </a:rPr>
              <a:t>Chapter </a:t>
            </a:r>
            <a:r>
              <a:rPr lang="en-US" b="1" dirty="0" smtClean="0">
                <a:latin typeface="+mj-lt"/>
              </a:rPr>
              <a:t>5</a:t>
            </a:r>
            <a:endParaRPr lang="en-US" b="1" dirty="0">
              <a:latin typeface="+mj-lt"/>
            </a:endParaRPr>
          </a:p>
        </p:txBody>
      </p:sp>
      <p:sp>
        <p:nvSpPr>
          <p:cNvPr id="5" name="Text Placeholder 4"/>
          <p:cNvSpPr>
            <a:spLocks noGrp="1"/>
          </p:cNvSpPr>
          <p:nvPr>
            <p:ph type="body" idx="3"/>
          </p:nvPr>
        </p:nvSpPr>
        <p:spPr>
          <a:xfrm>
            <a:off x="5029200" y="3114461"/>
            <a:ext cx="3657600" cy="927700"/>
          </a:xfrm>
        </p:spPr>
        <p:txBody>
          <a:bodyPr/>
          <a:lstStyle/>
          <a:p>
            <a:pPr algn="ctr"/>
            <a:r>
              <a:rPr lang="en-US" dirty="0">
                <a:latin typeface="+mn-lt"/>
              </a:rPr>
              <a:t>Algorithm Development and</a:t>
            </a:r>
          </a:p>
          <a:p>
            <a:pPr algn="ctr"/>
            <a:r>
              <a:rPr lang="en-US" dirty="0">
                <a:latin typeface="+mn-lt"/>
              </a:rPr>
              <a:t>Control Statements: Part 1</a:t>
            </a:r>
            <a:endParaRPr lang="en-US" sz="2400" dirty="0">
              <a:latin typeface="+mn-lt"/>
            </a:endParaRPr>
          </a:p>
        </p:txBody>
      </p:sp>
      <p:pic>
        <p:nvPicPr>
          <p:cNvPr id="8" name="Picture 7" descr="Front cover: Visual C#® How to Program Sixth Edition by Deitel and Deitel."/>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6269" y="1640584"/>
            <a:ext cx="3708000" cy="4523396"/>
          </a:xfrm>
          <a:prstGeom prst="rect">
            <a:avLst/>
          </a:prstGeom>
          <a:ln w="9525">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2017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5.2 Algorithms </a:t>
            </a:r>
            <a:r>
              <a:rPr lang="en-US" sz="2000" b="0" dirty="0" smtClean="0"/>
              <a:t>(2 </a:t>
            </a:r>
            <a:r>
              <a:rPr lang="en-US" sz="2000" b="0" dirty="0"/>
              <a:t>of 3)</a:t>
            </a:r>
            <a:endParaRPr lang="en-US" dirty="0"/>
          </a:p>
        </p:txBody>
      </p:sp>
      <p:sp>
        <p:nvSpPr>
          <p:cNvPr id="3" name="Text Placeholder 2"/>
          <p:cNvSpPr>
            <a:spLocks noGrp="1"/>
          </p:cNvSpPr>
          <p:nvPr>
            <p:ph type="body" idx="1"/>
          </p:nvPr>
        </p:nvSpPr>
        <p:spPr/>
        <p:txBody>
          <a:bodyPr/>
          <a:lstStyle/>
          <a:p>
            <a:r>
              <a:rPr lang="en-US" altLang="en-US" sz="2400" dirty="0">
                <a:latin typeface="+mn-lt"/>
              </a:rPr>
              <a:t>Consider the “rise-and-shine algorithm” followed by one junior executive for getting out of bed and going to work:</a:t>
            </a:r>
          </a:p>
          <a:p>
            <a:pPr lvl="1"/>
            <a:r>
              <a:rPr lang="en-US" altLang="en-US" sz="2400" dirty="0">
                <a:latin typeface="+mn-lt"/>
              </a:rPr>
              <a:t>(1) get out of bed</a:t>
            </a:r>
            <a:r>
              <a:rPr lang="en-US" altLang="en-US" sz="2400" dirty="0" smtClean="0">
                <a:latin typeface="+mn-lt"/>
              </a:rPr>
              <a:t>,</a:t>
            </a:r>
            <a:endParaRPr lang="en-US" altLang="en-US" sz="2400" dirty="0">
              <a:latin typeface="+mn-lt"/>
            </a:endParaRPr>
          </a:p>
          <a:p>
            <a:pPr lvl="1"/>
            <a:r>
              <a:rPr lang="en-US" altLang="en-US" sz="2400" dirty="0">
                <a:latin typeface="+mn-lt"/>
              </a:rPr>
              <a:t>(2) take off pajamas</a:t>
            </a:r>
            <a:r>
              <a:rPr lang="en-US" altLang="en-US" sz="2400" dirty="0" smtClean="0">
                <a:latin typeface="+mn-lt"/>
              </a:rPr>
              <a:t>,</a:t>
            </a:r>
            <a:endParaRPr lang="en-US" altLang="en-US" sz="2400" dirty="0">
              <a:latin typeface="+mn-lt"/>
            </a:endParaRPr>
          </a:p>
          <a:p>
            <a:pPr lvl="1"/>
            <a:r>
              <a:rPr lang="en-US" altLang="en-US" sz="2400" dirty="0">
                <a:latin typeface="+mn-lt"/>
              </a:rPr>
              <a:t>(3) take a shower</a:t>
            </a:r>
            <a:r>
              <a:rPr lang="en-US" altLang="en-US" sz="2400" dirty="0" smtClean="0">
                <a:latin typeface="+mn-lt"/>
              </a:rPr>
              <a:t>,</a:t>
            </a:r>
            <a:endParaRPr lang="en-US" altLang="en-US" sz="2400" dirty="0">
              <a:latin typeface="+mn-lt"/>
            </a:endParaRPr>
          </a:p>
          <a:p>
            <a:pPr lvl="1"/>
            <a:r>
              <a:rPr lang="en-US" altLang="en-US" sz="2400" dirty="0">
                <a:latin typeface="+mn-lt"/>
              </a:rPr>
              <a:t>(4) get dressed</a:t>
            </a:r>
            <a:r>
              <a:rPr lang="en-US" altLang="en-US" sz="2400" dirty="0" smtClean="0">
                <a:latin typeface="+mn-lt"/>
              </a:rPr>
              <a:t>,</a:t>
            </a:r>
            <a:endParaRPr lang="en-US" altLang="en-US" sz="2400" dirty="0">
              <a:latin typeface="+mn-lt"/>
            </a:endParaRPr>
          </a:p>
          <a:p>
            <a:pPr lvl="1"/>
            <a:r>
              <a:rPr lang="en-US" altLang="en-US" sz="2400" dirty="0">
                <a:latin typeface="+mn-lt"/>
              </a:rPr>
              <a:t>(5) eat breakfast </a:t>
            </a:r>
            <a:r>
              <a:rPr lang="en-US" altLang="en-US" sz="2400" dirty="0" smtClean="0">
                <a:latin typeface="+mn-lt"/>
              </a:rPr>
              <a:t>and</a:t>
            </a:r>
            <a:endParaRPr lang="en-US" altLang="en-US" sz="2400" dirty="0">
              <a:latin typeface="+mn-lt"/>
            </a:endParaRPr>
          </a:p>
          <a:p>
            <a:pPr lvl="1"/>
            <a:r>
              <a:rPr lang="en-US" altLang="en-US" sz="2400" dirty="0">
                <a:latin typeface="+mn-lt"/>
              </a:rPr>
              <a:t>(6) carpool to work.</a:t>
            </a:r>
            <a:endParaRPr lang="en-US" sz="2400" dirty="0">
              <a:latin typeface="+mn-lt"/>
            </a:endParaRPr>
          </a:p>
        </p:txBody>
      </p:sp>
    </p:spTree>
    <p:extLst>
      <p:ext uri="{BB962C8B-B14F-4D97-AF65-F5344CB8AC3E}">
        <p14:creationId xmlns:p14="http://schemas.microsoft.com/office/powerpoint/2010/main" val="3290040477"/>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8454571" cy="1066799"/>
          </a:xfrm>
        </p:spPr>
        <p:txBody>
          <a:bodyPr anchor="b"/>
          <a:lstStyle/>
          <a:p>
            <a:r>
              <a:rPr lang="en-US" dirty="0" smtClean="0"/>
              <a:t>Figure </a:t>
            </a:r>
            <a:r>
              <a:rPr lang="en-US" dirty="0"/>
              <a:t>5.13 Analysis of Examination Results, Using Nested Control </a:t>
            </a:r>
            <a:r>
              <a:rPr lang="en-US" dirty="0" smtClean="0"/>
              <a:t>Statements </a:t>
            </a:r>
            <a:r>
              <a:rPr lang="en-US" sz="2000" b="0" dirty="0" smtClean="0"/>
              <a:t>(4 </a:t>
            </a:r>
            <a:r>
              <a:rPr lang="en-US" sz="2000" b="0" dirty="0"/>
              <a:t>of 5)</a:t>
            </a:r>
            <a:endParaRPr lang="en-US" dirty="0"/>
          </a:p>
        </p:txBody>
      </p:sp>
      <p:pic>
        <p:nvPicPr>
          <p:cNvPr id="4" name="Picture 3" descr="Analysis of examination results, using nested control statements. Computer output. Line 1: enter result, left parenthesis, 1 = pass, comma, 2 = fail, right parenthesis, colon, 1. Line 2: enter result, left parenthesis, 1 = pass, comma, 2 = fail, right parenthesis, colon, 2. Line 3: enter result, left parenthesis, 1 = pass, comma, 2 = fail, right parenthesis, colon, 1. Line 4: enter result, left parenthesis, 1 = pass, comma, 2 = fail, right parenthesis, colon, 1. Line 5: enter result, left parenthesis, 1 = pass, comma, 2 = fail, right parenthesis, colon, 1. Line 6: enter result, left parenthesis, 1 = pass, comma, 2 = fail, right parenthesis, colon, 1. Line 7: enter result, left parenthesis, 1 = pass, comma, 2 = fail, right parenthesis, colon, 1. Line 8: enter result, left parenthesis, 1 = pass, comma, 2 = fail, right parenthesis, colon, 1. Line 9: enter result, left parenthesis, 1 = pass, comma, 2 = fail, right parenthesis, colon, 1. Line 10: enter result, left parenthesis, 1 = pass, comma, 2 = fail, right parenthesis, colon, 1. Line 11: passed, colon, 9. Line 12: failed, colon, 1. Line 13: bonus to instructor exclamation mar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970" y="1785068"/>
            <a:ext cx="7993028" cy="2963399"/>
          </a:xfrm>
          <a:prstGeom prst="rect">
            <a:avLst/>
          </a:prstGeom>
        </p:spPr>
      </p:pic>
    </p:spTree>
    <p:extLst>
      <p:ext uri="{BB962C8B-B14F-4D97-AF65-F5344CB8AC3E}">
        <p14:creationId xmlns:p14="http://schemas.microsoft.com/office/powerpoint/2010/main" val="197313384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8454571" cy="1066799"/>
          </a:xfrm>
        </p:spPr>
        <p:txBody>
          <a:bodyPr anchor="b"/>
          <a:lstStyle/>
          <a:p>
            <a:r>
              <a:rPr lang="en-US" dirty="0"/>
              <a:t>Figure 5.13 Analysis of Examination Results, Using Nested Control </a:t>
            </a:r>
            <a:r>
              <a:rPr lang="en-US" dirty="0" smtClean="0"/>
              <a:t>Statements</a:t>
            </a:r>
            <a:r>
              <a:rPr lang="en-US" dirty="0"/>
              <a:t> </a:t>
            </a:r>
            <a:r>
              <a:rPr lang="en-US" sz="2000" b="0" dirty="0" smtClean="0"/>
              <a:t>(5 </a:t>
            </a:r>
            <a:r>
              <a:rPr lang="en-US" sz="2000" b="0" dirty="0"/>
              <a:t>of 5)</a:t>
            </a:r>
            <a:endParaRPr lang="en-US" dirty="0"/>
          </a:p>
        </p:txBody>
      </p:sp>
      <p:pic>
        <p:nvPicPr>
          <p:cNvPr id="4" name="Picture 3" descr="Analysis of examination results, using nested control statements. Line 1: enter result, left parenthesis, 1 = pass, comma, 2 = fail, right parenthesis, colon, 1. Line 2: enter result, left parenthesis, 1 = pass, comma, 2 = fail, right parenthesis, colon, 2. Line 3: enter result, left parenthesis, 1 = pass, comma, 2 = fail, right parenthesis, colon, 2. Line 4: enter result, left parenthesis, 1 = pass, comma, 2 = fail, right parenthesis, colon, 2. Line 5: enter result, left parenthesis, 1 = pass, comma, 2 = fail, right parenthesis, colon, 1. Line 6: enter result, left parenthesis, 1 = pass, comma, 2 = fail, right parenthesis, colon, 1. Line 7: enter result, left parenthesis, 1 = pass, comma, 2 = fail, right parenthesis, colon, 1. Line 8: enter result, left parenthesis, 1 = pass, comma, 2 = fail, right parenthesis, colon, 1. Line 9: enter result, left parenthesis, 1 = pass, comma, 2 = fail, right parenthesis, colon, 2. Line 10: enter result, left parenthesis, 1 = pass, comma, 2 = fail, right parenthesis, colon, 2. Line 11: passed, colon, 5. Line 12: failed, colo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7539" y="1702221"/>
            <a:ext cx="7913889" cy="2745637"/>
          </a:xfrm>
          <a:prstGeom prst="rect">
            <a:avLst/>
          </a:prstGeom>
        </p:spPr>
      </p:pic>
    </p:spTree>
    <p:extLst>
      <p:ext uri="{BB962C8B-B14F-4D97-AF65-F5344CB8AC3E}">
        <p14:creationId xmlns:p14="http://schemas.microsoft.com/office/powerpoint/2010/main" val="78600336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199" y="215371"/>
            <a:ext cx="8352971" cy="1097279"/>
          </a:xfrm>
        </p:spPr>
        <p:txBody>
          <a:bodyPr/>
          <a:lstStyle/>
          <a:p>
            <a:r>
              <a:rPr lang="en-US" dirty="0"/>
              <a:t>5.12 Compound Assignment </a:t>
            </a:r>
            <a:r>
              <a:rPr lang="en-US" dirty="0" smtClean="0"/>
              <a:t>Operators </a:t>
            </a:r>
            <a:r>
              <a:rPr lang="en-US" sz="2000" b="0" dirty="0" smtClean="0"/>
              <a:t>(1 of 2)</a:t>
            </a:r>
            <a:endParaRPr lang="en-US" b="0" dirty="0"/>
          </a:p>
        </p:txBody>
      </p:sp>
      <p:sp>
        <p:nvSpPr>
          <p:cNvPr id="5" name="Text Placeholder 4"/>
          <p:cNvSpPr>
            <a:spLocks noGrp="1"/>
          </p:cNvSpPr>
          <p:nvPr>
            <p:ph type="body" idx="1"/>
          </p:nvPr>
        </p:nvSpPr>
        <p:spPr>
          <a:xfrm>
            <a:off x="457200" y="1600200"/>
            <a:ext cx="181429" cy="460829"/>
          </a:xfrm>
        </p:spPr>
        <p:txBody>
          <a:bodyPr/>
          <a:lstStyle/>
          <a:p>
            <a:pPr>
              <a:buFont typeface="Times New Roman" panose="02020603050405020304" pitchFamily="18" charset="0"/>
              <a:buChar char="•"/>
            </a:pPr>
            <a:r>
              <a:rPr lang="en-US" altLang="en-US" sz="2400" dirty="0" smtClean="0">
                <a:solidFill>
                  <a:srgbClr val="000000"/>
                </a:solidFill>
                <a:latin typeface="+mn-lt"/>
              </a:rPr>
              <a:t> </a:t>
            </a:r>
          </a:p>
        </p:txBody>
      </p:sp>
      <p:graphicFrame>
        <p:nvGraphicFramePr>
          <p:cNvPr id="7" name="Object 6" descr="C sharp"/>
          <p:cNvGraphicFramePr>
            <a:graphicFrameLocks noChangeAspect="1"/>
          </p:cNvGraphicFramePr>
          <p:nvPr>
            <p:extLst>
              <p:ext uri="{D42A27DB-BD31-4B8C-83A1-F6EECF244321}">
                <p14:modId xmlns:p14="http://schemas.microsoft.com/office/powerpoint/2010/main" val="4078349513"/>
              </p:ext>
            </p:extLst>
          </p:nvPr>
        </p:nvGraphicFramePr>
        <p:xfrm>
          <a:off x="760496" y="1761931"/>
          <a:ext cx="425025" cy="313176"/>
        </p:xfrm>
        <a:graphic>
          <a:graphicData uri="http://schemas.openxmlformats.org/presentationml/2006/ole">
            <mc:AlternateContent xmlns:mc="http://schemas.openxmlformats.org/markup-compatibility/2006">
              <mc:Choice xmlns:v="urn:schemas-microsoft-com:vml" Requires="v">
                <p:oleObj spid="_x0000_s4660" name="Equation" r:id="rId3" imgW="241200" imgH="177480" progId="Equation.DSMT4">
                  <p:embed/>
                </p:oleObj>
              </mc:Choice>
              <mc:Fallback>
                <p:oleObj name="Equation" r:id="rId3" imgW="241200" imgH="177480" progId="Equation.DSMT4">
                  <p:embed/>
                  <p:pic>
                    <p:nvPicPr>
                      <p:cNvPr id="0" name=""/>
                      <p:cNvPicPr/>
                      <p:nvPr/>
                    </p:nvPicPr>
                    <p:blipFill>
                      <a:blip r:embed="rId4"/>
                      <a:stretch>
                        <a:fillRect/>
                      </a:stretch>
                    </p:blipFill>
                    <p:spPr>
                      <a:xfrm>
                        <a:off x="760496" y="1761931"/>
                        <a:ext cx="425025" cy="313176"/>
                      </a:xfrm>
                      <a:prstGeom prst="rect">
                        <a:avLst/>
                      </a:prstGeom>
                    </p:spPr>
                  </p:pic>
                </p:oleObj>
              </mc:Fallback>
            </mc:AlternateContent>
          </a:graphicData>
        </a:graphic>
      </p:graphicFrame>
      <p:sp>
        <p:nvSpPr>
          <p:cNvPr id="6" name="Text Placeholder 5"/>
          <p:cNvSpPr>
            <a:spLocks noGrp="1"/>
          </p:cNvSpPr>
          <p:nvPr>
            <p:ph type="body" idx="2"/>
          </p:nvPr>
        </p:nvSpPr>
        <p:spPr>
          <a:xfrm>
            <a:off x="451247" y="1582763"/>
            <a:ext cx="8229600" cy="2163763"/>
          </a:xfrm>
        </p:spPr>
        <p:txBody>
          <a:bodyPr/>
          <a:lstStyle/>
          <a:p>
            <a:pPr marL="0" indent="711200">
              <a:buNone/>
            </a:pPr>
            <a:r>
              <a:rPr lang="en-US" altLang="en-US" sz="2400" dirty="0">
                <a:solidFill>
                  <a:srgbClr val="000000"/>
                </a:solidFill>
                <a:latin typeface="+mn-lt"/>
              </a:rPr>
              <a:t>provides several </a:t>
            </a:r>
            <a:r>
              <a:rPr lang="en-US" altLang="en-US" sz="2400" b="1" dirty="0">
                <a:solidFill>
                  <a:schemeClr val="tx1"/>
                </a:solidFill>
                <a:latin typeface="+mn-lt"/>
              </a:rPr>
              <a:t>compound assignment operators</a:t>
            </a:r>
            <a:endParaRPr lang="en-US" altLang="en-US" sz="2400" b="1" dirty="0">
              <a:solidFill>
                <a:schemeClr val="tx1"/>
              </a:solidFill>
              <a:latin typeface="+mn-lt"/>
              <a:ea typeface="Times New Roman" panose="02020603050405020304" pitchFamily="18" charset="0"/>
              <a:cs typeface="Calibri" panose="020F0502020204030204" pitchFamily="34" charset="0"/>
            </a:endParaRPr>
          </a:p>
          <a:p>
            <a:pPr>
              <a:buFont typeface="Times New Roman" panose="02020603050405020304" pitchFamily="18" charset="0"/>
              <a:buChar char="•"/>
            </a:pPr>
            <a:r>
              <a:rPr lang="en-US" altLang="en-US" sz="2400" dirty="0">
                <a:solidFill>
                  <a:srgbClr val="000000"/>
                </a:solidFill>
                <a:latin typeface="+mn-lt"/>
              </a:rPr>
              <a:t>For example, you can abbreviate the statement</a:t>
            </a:r>
          </a:p>
          <a:p>
            <a:pPr marL="0" indent="711200">
              <a:buNone/>
            </a:pPr>
            <a:r>
              <a:rPr lang="en-US" altLang="en-US" sz="2400" dirty="0">
                <a:solidFill>
                  <a:srgbClr val="000000"/>
                </a:solidFill>
                <a:latin typeface="+mn-lt"/>
              </a:rPr>
              <a:t>c = c + </a:t>
            </a:r>
            <a:r>
              <a:rPr lang="en-US" altLang="en-US" sz="2400" b="1" dirty="0">
                <a:solidFill>
                  <a:schemeClr val="tx1"/>
                </a:solidFill>
                <a:latin typeface="+mn-lt"/>
              </a:rPr>
              <a:t>3</a:t>
            </a:r>
            <a:r>
              <a:rPr lang="en-US" altLang="en-US" sz="2400" dirty="0">
                <a:solidFill>
                  <a:srgbClr val="000000"/>
                </a:solidFill>
                <a:latin typeface="+mn-lt"/>
              </a:rPr>
              <a:t>;</a:t>
            </a:r>
          </a:p>
          <a:p>
            <a:pPr>
              <a:buFont typeface="Times New Roman" panose="02020603050405020304" pitchFamily="18" charset="0"/>
              <a:buChar char="•"/>
            </a:pPr>
            <a:r>
              <a:rPr lang="en-US" altLang="en-US" sz="2400" dirty="0">
                <a:solidFill>
                  <a:srgbClr val="000000"/>
                </a:solidFill>
                <a:latin typeface="+mn-lt"/>
              </a:rPr>
              <a:t>with the </a:t>
            </a:r>
            <a:r>
              <a:rPr lang="en-US" altLang="en-US" sz="2400" b="1" dirty="0">
                <a:solidFill>
                  <a:schemeClr val="tx1"/>
                </a:solidFill>
                <a:latin typeface="+mn-lt"/>
              </a:rPr>
              <a:t>addition compound assignment operator</a:t>
            </a:r>
            <a:r>
              <a:rPr lang="en-US" altLang="en-US" sz="2400" dirty="0" smtClean="0">
                <a:solidFill>
                  <a:schemeClr val="tx1"/>
                </a:solidFill>
                <a:latin typeface="+mn-lt"/>
              </a:rPr>
              <a:t>,</a:t>
            </a:r>
            <a:endParaRPr lang="en-US" altLang="en-US" sz="2400" dirty="0">
              <a:solidFill>
                <a:srgbClr val="000000"/>
              </a:solidFill>
              <a:latin typeface="+mn-lt"/>
            </a:endParaRPr>
          </a:p>
        </p:txBody>
      </p:sp>
      <p:graphicFrame>
        <p:nvGraphicFramePr>
          <p:cNvPr id="2" name="Object 1" descr="Plus equals, as"/>
          <p:cNvGraphicFramePr>
            <a:graphicFrameLocks noChangeAspect="1"/>
          </p:cNvGraphicFramePr>
          <p:nvPr>
            <p:extLst>
              <p:ext uri="{D42A27DB-BD31-4B8C-83A1-F6EECF244321}">
                <p14:modId xmlns:p14="http://schemas.microsoft.com/office/powerpoint/2010/main" val="3446522718"/>
              </p:ext>
            </p:extLst>
          </p:nvPr>
        </p:nvGraphicFramePr>
        <p:xfrm>
          <a:off x="921658" y="3844480"/>
          <a:ext cx="915703" cy="346482"/>
        </p:xfrm>
        <a:graphic>
          <a:graphicData uri="http://schemas.openxmlformats.org/presentationml/2006/ole">
            <mc:AlternateContent xmlns:mc="http://schemas.openxmlformats.org/markup-compatibility/2006">
              <mc:Choice xmlns:v="urn:schemas-microsoft-com:vml" Requires="v">
                <p:oleObj spid="_x0000_s4661" name="Equation" r:id="rId5" imgW="469800" imgH="177480" progId="Equation.DSMT4">
                  <p:embed/>
                </p:oleObj>
              </mc:Choice>
              <mc:Fallback>
                <p:oleObj name="Equation" r:id="rId5" imgW="469800" imgH="177480" progId="Equation.DSMT4">
                  <p:embed/>
                  <p:pic>
                    <p:nvPicPr>
                      <p:cNvPr id="0" name=""/>
                      <p:cNvPicPr/>
                      <p:nvPr/>
                    </p:nvPicPr>
                    <p:blipFill>
                      <a:blip r:embed="rId6"/>
                      <a:stretch>
                        <a:fillRect/>
                      </a:stretch>
                    </p:blipFill>
                    <p:spPr>
                      <a:xfrm>
                        <a:off x="921658" y="3844480"/>
                        <a:ext cx="915703" cy="346482"/>
                      </a:xfrm>
                      <a:prstGeom prst="rect">
                        <a:avLst/>
                      </a:prstGeom>
                    </p:spPr>
                  </p:pic>
                </p:oleObj>
              </mc:Fallback>
            </mc:AlternateContent>
          </a:graphicData>
        </a:graphic>
      </p:graphicFrame>
      <p:graphicFrame>
        <p:nvGraphicFramePr>
          <p:cNvPr id="3" name="Object 2" descr="C + equals 3 semicolon"/>
          <p:cNvGraphicFramePr>
            <a:graphicFrameLocks noChangeAspect="1"/>
          </p:cNvGraphicFramePr>
          <p:nvPr>
            <p:extLst>
              <p:ext uri="{D42A27DB-BD31-4B8C-83A1-F6EECF244321}">
                <p14:modId xmlns:p14="http://schemas.microsoft.com/office/powerpoint/2010/main" val="2140211326"/>
              </p:ext>
            </p:extLst>
          </p:nvPr>
        </p:nvGraphicFramePr>
        <p:xfrm>
          <a:off x="1292889" y="4415430"/>
          <a:ext cx="1088943" cy="435578"/>
        </p:xfrm>
        <a:graphic>
          <a:graphicData uri="http://schemas.openxmlformats.org/presentationml/2006/ole">
            <mc:AlternateContent xmlns:mc="http://schemas.openxmlformats.org/markup-compatibility/2006">
              <mc:Choice xmlns:v="urn:schemas-microsoft-com:vml" Requires="v">
                <p:oleObj spid="_x0000_s4662" name="Equation" r:id="rId7" imgW="507960" imgH="203040" progId="Equation.DSMT4">
                  <p:embed/>
                </p:oleObj>
              </mc:Choice>
              <mc:Fallback>
                <p:oleObj name="Equation" r:id="rId7" imgW="507960" imgH="203040" progId="Equation.DSMT4">
                  <p:embed/>
                  <p:pic>
                    <p:nvPicPr>
                      <p:cNvPr id="0" name=""/>
                      <p:cNvPicPr/>
                      <p:nvPr/>
                    </p:nvPicPr>
                    <p:blipFill>
                      <a:blip r:embed="rId8"/>
                      <a:stretch>
                        <a:fillRect/>
                      </a:stretch>
                    </p:blipFill>
                    <p:spPr>
                      <a:xfrm>
                        <a:off x="1292889" y="4415430"/>
                        <a:ext cx="1088943" cy="435578"/>
                      </a:xfrm>
                      <a:prstGeom prst="rect">
                        <a:avLst/>
                      </a:prstGeom>
                    </p:spPr>
                  </p:pic>
                </p:oleObj>
              </mc:Fallback>
            </mc:AlternateContent>
          </a:graphicData>
        </a:graphic>
      </p:graphicFrame>
    </p:spTree>
    <p:extLst>
      <p:ext uri="{BB962C8B-B14F-4D97-AF65-F5344CB8AC3E}">
        <p14:creationId xmlns:p14="http://schemas.microsoft.com/office/powerpoint/2010/main" val="244211951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338457" cy="1097279"/>
          </a:xfrm>
        </p:spPr>
        <p:txBody>
          <a:bodyPr/>
          <a:lstStyle/>
          <a:p>
            <a:r>
              <a:rPr lang="en-US" dirty="0"/>
              <a:t>5.12 Compound Assignment Operators </a:t>
            </a:r>
            <a:r>
              <a:rPr lang="en-US" sz="2000" b="0" dirty="0" smtClean="0"/>
              <a:t>(2 </a:t>
            </a:r>
            <a:r>
              <a:rPr lang="en-US" sz="2000" b="0" dirty="0"/>
              <a:t>of 2)</a:t>
            </a:r>
            <a:endParaRPr lang="en-US" dirty="0"/>
          </a:p>
        </p:txBody>
      </p:sp>
      <p:sp>
        <p:nvSpPr>
          <p:cNvPr id="3" name="Text Placeholder 2"/>
          <p:cNvSpPr>
            <a:spLocks noGrp="1"/>
          </p:cNvSpPr>
          <p:nvPr>
            <p:ph type="body" idx="1"/>
          </p:nvPr>
        </p:nvSpPr>
        <p:spPr/>
        <p:txBody>
          <a:bodyPr/>
          <a:lstStyle/>
          <a:p>
            <a:r>
              <a:rPr lang="en-US" altLang="en-US" sz="2400" dirty="0">
                <a:latin typeface="+mn-lt"/>
              </a:rPr>
              <a:t>Figure 5.14 shows the arithmetic compound assignment operators, sample expressions using the operators and explanations of what the operators do.</a:t>
            </a:r>
            <a:endParaRPr lang="en-US" sz="2400" dirty="0">
              <a:latin typeface="+mn-lt"/>
            </a:endParaRPr>
          </a:p>
        </p:txBody>
      </p:sp>
    </p:spTree>
    <p:extLst>
      <p:ext uri="{BB962C8B-B14F-4D97-AF65-F5344CB8AC3E}">
        <p14:creationId xmlns:p14="http://schemas.microsoft.com/office/powerpoint/2010/main" val="401331085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5.14 Arithmetic </a:t>
            </a:r>
            <a:r>
              <a:rPr lang="en-US" dirty="0"/>
              <a:t>Compound Assignment Operators.</a:t>
            </a:r>
          </a:p>
        </p:txBody>
      </p:sp>
      <p:sp>
        <p:nvSpPr>
          <p:cNvPr id="3" name="Text Placeholder 2"/>
          <p:cNvSpPr>
            <a:spLocks noGrp="1"/>
          </p:cNvSpPr>
          <p:nvPr>
            <p:ph type="body" idx="1"/>
          </p:nvPr>
        </p:nvSpPr>
        <p:spPr>
          <a:xfrm>
            <a:off x="457200" y="1600201"/>
            <a:ext cx="8229600" cy="446314"/>
          </a:xfrm>
        </p:spPr>
        <p:txBody>
          <a:bodyPr/>
          <a:lstStyle/>
          <a:p>
            <a:pPr marL="0" indent="0">
              <a:buNone/>
            </a:pPr>
            <a:r>
              <a:rPr lang="en-US" sz="2400" b="1" dirty="0">
                <a:latin typeface="+mn-lt"/>
              </a:rPr>
              <a:t>Assume:</a:t>
            </a:r>
            <a:r>
              <a:rPr lang="en-US" sz="2400" i="1" dirty="0">
                <a:latin typeface="+mn-lt"/>
              </a:rPr>
              <a:t> </a:t>
            </a:r>
            <a:r>
              <a:rPr lang="en-US" sz="2400" dirty="0">
                <a:latin typeface="+mn-lt"/>
              </a:rPr>
              <a:t>int c = 3, d = 5, e = 4, f = 6, g = 12;</a:t>
            </a:r>
          </a:p>
        </p:txBody>
      </p:sp>
      <p:pic>
        <p:nvPicPr>
          <p:cNvPr id="6" name="Picture 5" descr="A table has 5 rows and 4 columns. The column headings read from left to right as follows. Assignment operator, sample expression, explanation, assigns. The row entries are as follows. Row 1. Assignment operator, plus equals. Sample expression, c plus equals 7. Explanation, c = c + 7. Assigns, 10 to c. Row 2. Assignment operator, minus equals. Sample expression, d minus equals 4. Explanation, d equals d minus 4. Assigns, 1 to d. Row 3. Assignment operator, asterisk equals. Sample expression, e asterisk equals 5. Explanation, e equals e asterisk 5. Assigns, 20 to e. Row 4. Assignment operator, forward slash equals. Sample expression, f forward slash equals 3. Explanation, f equals f forward slash 3. Assigns, 2 to f. Row 5. Assignment operator, percent equals. Sample expression, g percent equals 9. Explanation, g equals g percent 9. Assigns, 3 to g."/>
          <p:cNvPicPr>
            <a:picLocks noChangeAspect="1"/>
          </p:cNvPicPr>
          <p:nvPr/>
        </p:nvPicPr>
        <p:blipFill rotWithShape="1">
          <a:blip r:embed="rId2">
            <a:extLst>
              <a:ext uri="{28A0092B-C50C-407E-A947-70E740481C1C}">
                <a14:useLocalDpi xmlns:a14="http://schemas.microsoft.com/office/drawing/2010/main" val="0"/>
              </a:ext>
            </a:extLst>
          </a:blip>
          <a:srcRect r="3008"/>
          <a:stretch/>
        </p:blipFill>
        <p:spPr>
          <a:xfrm>
            <a:off x="529770" y="2521919"/>
            <a:ext cx="8062686" cy="3294620"/>
          </a:xfrm>
          <a:prstGeom prst="rect">
            <a:avLst/>
          </a:prstGeom>
        </p:spPr>
      </p:pic>
    </p:spTree>
    <p:extLst>
      <p:ext uri="{BB962C8B-B14F-4D97-AF65-F5344CB8AC3E}">
        <p14:creationId xmlns:p14="http://schemas.microsoft.com/office/powerpoint/2010/main" val="21347848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5.13 </a:t>
            </a:r>
            <a:r>
              <a:rPr lang="en-US" altLang="ja-JP" dirty="0" smtClean="0"/>
              <a:t>Increment and Decrement Operators</a:t>
            </a:r>
            <a:endParaRPr lang="en-US" dirty="0"/>
          </a:p>
        </p:txBody>
      </p:sp>
      <p:sp>
        <p:nvSpPr>
          <p:cNvPr id="3" name="Text Placeholder 2"/>
          <p:cNvSpPr>
            <a:spLocks noGrp="1"/>
          </p:cNvSpPr>
          <p:nvPr>
            <p:ph type="body" idx="1"/>
          </p:nvPr>
        </p:nvSpPr>
        <p:spPr>
          <a:xfrm>
            <a:off x="457200" y="1600201"/>
            <a:ext cx="268514" cy="402770"/>
          </a:xfrm>
        </p:spPr>
        <p:txBody>
          <a:bodyPr/>
          <a:lstStyle/>
          <a:p>
            <a:r>
              <a:rPr lang="en-US" sz="2400" dirty="0" smtClean="0">
                <a:latin typeface="+mn-lt"/>
              </a:rPr>
              <a:t> </a:t>
            </a:r>
            <a:endParaRPr lang="en-US" sz="2400" dirty="0">
              <a:latin typeface="+mn-lt"/>
            </a:endParaRPr>
          </a:p>
        </p:txBody>
      </p:sp>
      <p:graphicFrame>
        <p:nvGraphicFramePr>
          <p:cNvPr id="15" name="Object 14" descr="C sharp"/>
          <p:cNvGraphicFramePr>
            <a:graphicFrameLocks noChangeAspect="1"/>
          </p:cNvGraphicFramePr>
          <p:nvPr>
            <p:extLst>
              <p:ext uri="{D42A27DB-BD31-4B8C-83A1-F6EECF244321}">
                <p14:modId xmlns:p14="http://schemas.microsoft.com/office/powerpoint/2010/main" val="1402945455"/>
              </p:ext>
            </p:extLst>
          </p:nvPr>
        </p:nvGraphicFramePr>
        <p:xfrm>
          <a:off x="714343" y="1721739"/>
          <a:ext cx="449284" cy="331051"/>
        </p:xfrm>
        <a:graphic>
          <a:graphicData uri="http://schemas.openxmlformats.org/presentationml/2006/ole">
            <mc:AlternateContent xmlns:mc="http://schemas.openxmlformats.org/markup-compatibility/2006">
              <mc:Choice xmlns:v="urn:schemas-microsoft-com:vml" Requires="v">
                <p:oleObj spid="_x0000_s1639" name="Equation" r:id="rId3" imgW="241200" imgH="177480" progId="Equation.DSMT4">
                  <p:embed/>
                </p:oleObj>
              </mc:Choice>
              <mc:Fallback>
                <p:oleObj name="Equation" r:id="rId3" imgW="241200" imgH="177480" progId="Equation.DSMT4">
                  <p:embed/>
                  <p:pic>
                    <p:nvPicPr>
                      <p:cNvPr id="0" name=""/>
                      <p:cNvPicPr/>
                      <p:nvPr/>
                    </p:nvPicPr>
                    <p:blipFill>
                      <a:blip r:embed="rId4"/>
                      <a:stretch>
                        <a:fillRect/>
                      </a:stretch>
                    </p:blipFill>
                    <p:spPr>
                      <a:xfrm>
                        <a:off x="714343" y="1721739"/>
                        <a:ext cx="449284" cy="331051"/>
                      </a:xfrm>
                      <a:prstGeom prst="rect">
                        <a:avLst/>
                      </a:prstGeom>
                    </p:spPr>
                  </p:pic>
                </p:oleObj>
              </mc:Fallback>
            </mc:AlternateContent>
          </a:graphicData>
        </a:graphic>
      </p:graphicFrame>
      <p:sp>
        <p:nvSpPr>
          <p:cNvPr id="10" name="Content Placeholder 9"/>
          <p:cNvSpPr>
            <a:spLocks noGrp="1"/>
          </p:cNvSpPr>
          <p:nvPr>
            <p:ph sz="quarter" idx="14"/>
          </p:nvPr>
        </p:nvSpPr>
        <p:spPr>
          <a:xfrm>
            <a:off x="395427" y="1580085"/>
            <a:ext cx="8232775" cy="1288275"/>
          </a:xfrm>
        </p:spPr>
        <p:txBody>
          <a:bodyPr/>
          <a:lstStyle/>
          <a:p>
            <a:pPr marL="265113" indent="446088">
              <a:buNone/>
            </a:pPr>
            <a:r>
              <a:rPr lang="en-US" altLang="en-US" sz="2400" dirty="0">
                <a:latin typeface="+mn-lt"/>
              </a:rPr>
              <a:t>provides operators for adding or subtracting 1 from a numeric variable (Figure 5.15).</a:t>
            </a:r>
          </a:p>
          <a:p>
            <a:pPr lvl="1"/>
            <a:r>
              <a:rPr lang="en-US" altLang="en-US" sz="2400" dirty="0">
                <a:latin typeface="+mn-lt"/>
              </a:rPr>
              <a:t>The unary increment operator</a:t>
            </a:r>
            <a:r>
              <a:rPr lang="en-US" altLang="en-US" sz="2400" dirty="0" smtClean="0">
                <a:latin typeface="+mn-lt"/>
              </a:rPr>
              <a:t>,</a:t>
            </a:r>
            <a:endParaRPr lang="en-US" sz="2400" dirty="0">
              <a:latin typeface="+mn-lt"/>
            </a:endParaRPr>
          </a:p>
        </p:txBody>
      </p:sp>
      <p:graphicFrame>
        <p:nvGraphicFramePr>
          <p:cNvPr id="5" name="Object 4" descr="Plus plus"/>
          <p:cNvGraphicFramePr>
            <a:graphicFrameLocks noChangeAspect="1"/>
          </p:cNvGraphicFramePr>
          <p:nvPr>
            <p:extLst>
              <p:ext uri="{D42A27DB-BD31-4B8C-83A1-F6EECF244321}">
                <p14:modId xmlns:p14="http://schemas.microsoft.com/office/powerpoint/2010/main" val="1625130787"/>
              </p:ext>
            </p:extLst>
          </p:nvPr>
        </p:nvGraphicFramePr>
        <p:xfrm>
          <a:off x="5416463" y="2525358"/>
          <a:ext cx="517249" cy="299461"/>
        </p:xfrm>
        <a:graphic>
          <a:graphicData uri="http://schemas.openxmlformats.org/presentationml/2006/ole">
            <mc:AlternateContent xmlns:mc="http://schemas.openxmlformats.org/markup-compatibility/2006">
              <mc:Choice xmlns:v="urn:schemas-microsoft-com:vml" Requires="v">
                <p:oleObj spid="_x0000_s1640" name="Equation" r:id="rId5" imgW="241200" imgH="139680" progId="Equation.DSMT4">
                  <p:embed/>
                </p:oleObj>
              </mc:Choice>
              <mc:Fallback>
                <p:oleObj name="Equation" r:id="rId5" imgW="241200" imgH="139680" progId="Equation.DSMT4">
                  <p:embed/>
                  <p:pic>
                    <p:nvPicPr>
                      <p:cNvPr id="0" name=""/>
                      <p:cNvPicPr/>
                      <p:nvPr/>
                    </p:nvPicPr>
                    <p:blipFill>
                      <a:blip r:embed="rId6"/>
                      <a:stretch>
                        <a:fillRect/>
                      </a:stretch>
                    </p:blipFill>
                    <p:spPr>
                      <a:xfrm>
                        <a:off x="5416463" y="2525358"/>
                        <a:ext cx="517249" cy="299461"/>
                      </a:xfrm>
                      <a:prstGeom prst="rect">
                        <a:avLst/>
                      </a:prstGeom>
                    </p:spPr>
                  </p:pic>
                </p:oleObj>
              </mc:Fallback>
            </mc:AlternateContent>
          </a:graphicData>
        </a:graphic>
      </p:graphicFrame>
      <p:sp>
        <p:nvSpPr>
          <p:cNvPr id="4" name="Text Placeholder 3"/>
          <p:cNvSpPr>
            <a:spLocks noGrp="1"/>
          </p:cNvSpPr>
          <p:nvPr>
            <p:ph sz="quarter" idx="13"/>
          </p:nvPr>
        </p:nvSpPr>
        <p:spPr>
          <a:xfrm>
            <a:off x="398602" y="2840320"/>
            <a:ext cx="5145856" cy="558800"/>
          </a:xfrm>
        </p:spPr>
        <p:txBody>
          <a:bodyPr/>
          <a:lstStyle/>
          <a:p>
            <a:pPr lvl="1"/>
            <a:r>
              <a:rPr lang="en-US" altLang="en-US" sz="2400" dirty="0" smtClean="0">
                <a:latin typeface="+mn-lt"/>
              </a:rPr>
              <a:t>The unary decrement operator,</a:t>
            </a:r>
            <a:endParaRPr lang="en-US" sz="2400" dirty="0">
              <a:latin typeface="+mn-lt"/>
            </a:endParaRPr>
          </a:p>
        </p:txBody>
      </p:sp>
      <p:graphicFrame>
        <p:nvGraphicFramePr>
          <p:cNvPr id="6" name="Object 5" descr="Hyphen hyphen."/>
          <p:cNvGraphicFramePr>
            <a:graphicFrameLocks noChangeAspect="1"/>
          </p:cNvGraphicFramePr>
          <p:nvPr>
            <p:extLst>
              <p:ext uri="{D42A27DB-BD31-4B8C-83A1-F6EECF244321}">
                <p14:modId xmlns:p14="http://schemas.microsoft.com/office/powerpoint/2010/main" val="3247042581"/>
              </p:ext>
            </p:extLst>
          </p:nvPr>
        </p:nvGraphicFramePr>
        <p:xfrm>
          <a:off x="5464175" y="3052553"/>
          <a:ext cx="625475" cy="242887"/>
        </p:xfrm>
        <a:graphic>
          <a:graphicData uri="http://schemas.openxmlformats.org/presentationml/2006/ole">
            <mc:AlternateContent xmlns:mc="http://schemas.openxmlformats.org/markup-compatibility/2006">
              <mc:Choice xmlns:v="urn:schemas-microsoft-com:vml" Requires="v">
                <p:oleObj spid="_x0000_s1641" name="Equation" r:id="rId7" imgW="291960" imgH="114120" progId="Equation.DSMT4">
                  <p:embed/>
                </p:oleObj>
              </mc:Choice>
              <mc:Fallback>
                <p:oleObj name="Equation" r:id="rId7" imgW="291960" imgH="114120" progId="Equation.DSMT4">
                  <p:embed/>
                  <p:pic>
                    <p:nvPicPr>
                      <p:cNvPr id="5" name="Object 4"/>
                      <p:cNvPicPr/>
                      <p:nvPr/>
                    </p:nvPicPr>
                    <p:blipFill>
                      <a:blip r:embed="rId8"/>
                      <a:stretch>
                        <a:fillRect/>
                      </a:stretch>
                    </p:blipFill>
                    <p:spPr>
                      <a:xfrm>
                        <a:off x="5464175" y="3052553"/>
                        <a:ext cx="625475" cy="242887"/>
                      </a:xfrm>
                      <a:prstGeom prst="rect">
                        <a:avLst/>
                      </a:prstGeom>
                    </p:spPr>
                  </p:pic>
                </p:oleObj>
              </mc:Fallback>
            </mc:AlternateContent>
          </a:graphicData>
        </a:graphic>
      </p:graphicFrame>
    </p:spTree>
    <p:extLst>
      <p:ext uri="{BB962C8B-B14F-4D97-AF65-F5344CB8AC3E}">
        <p14:creationId xmlns:p14="http://schemas.microsoft.com/office/powerpoint/2010/main" val="288390868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5.15 Increment </a:t>
            </a:r>
            <a:r>
              <a:rPr lang="en-US" dirty="0"/>
              <a:t>and Decrement </a:t>
            </a:r>
            <a:r>
              <a:rPr lang="en-US" dirty="0" smtClean="0"/>
              <a:t>Operators</a:t>
            </a:r>
            <a:endParaRPr lang="en-US" dirty="0"/>
          </a:p>
        </p:txBody>
      </p:sp>
      <p:graphicFrame>
        <p:nvGraphicFramePr>
          <p:cNvPr id="4" name="Table 3" descr="A table titled, increment and decrement operators. The table has 4 rows and 3 columns. The columns have the following headings from left to right. Operator, Sample expression, Explanation. The row entries are as follows. Row 1. Operator, + +, prefix increment; Sample expression, + + ay; Explanation, Increments ay by 1 and uses the new value of ay in the expression in which ay resides. Row 2. Operator, + +, postfix increment; Sample expression, ay + +; Explanation, Increments ay by 1, but uses the original value of ay in the expression in which ay resides. Row 3. Operator, minus minus, prefix decrement; Sample expression, minus minus b; Explanation, Decrements b by 1 and uses the new value of b in the expression in which b resides. Row 4. Operator, minus minus, postfix decrement; Sample expression, b minus minus; Explanation, Decrements b by 1 but uses the original value of b in the expression in which b resides."/>
          <p:cNvGraphicFramePr>
            <a:graphicFrameLocks noGrp="1"/>
          </p:cNvGraphicFramePr>
          <p:nvPr>
            <p:extLst>
              <p:ext uri="{D42A27DB-BD31-4B8C-83A1-F6EECF244321}">
                <p14:modId xmlns:p14="http://schemas.microsoft.com/office/powerpoint/2010/main" val="1245891659"/>
              </p:ext>
            </p:extLst>
          </p:nvPr>
        </p:nvGraphicFramePr>
        <p:xfrm>
          <a:off x="770021" y="1633282"/>
          <a:ext cx="7571874" cy="4326560"/>
        </p:xfrm>
        <a:graphic>
          <a:graphicData uri="http://schemas.openxmlformats.org/drawingml/2006/table">
            <a:tbl>
              <a:tblPr firstRow="1" bandRow="1">
                <a:tableStyleId>{9D7B26C5-4107-4FEC-AEDC-1716B250A1EF}</a:tableStyleId>
              </a:tblPr>
              <a:tblGrid>
                <a:gridCol w="2582779">
                  <a:extLst>
                    <a:ext uri="{9D8B030D-6E8A-4147-A177-3AD203B41FA5}">
                      <a16:colId xmlns:a16="http://schemas.microsoft.com/office/drawing/2014/main" val="953771896"/>
                    </a:ext>
                  </a:extLst>
                </a:gridCol>
                <a:gridCol w="1465943">
                  <a:extLst>
                    <a:ext uri="{9D8B030D-6E8A-4147-A177-3AD203B41FA5}">
                      <a16:colId xmlns:a16="http://schemas.microsoft.com/office/drawing/2014/main" val="905366992"/>
                    </a:ext>
                  </a:extLst>
                </a:gridCol>
                <a:gridCol w="3523152">
                  <a:extLst>
                    <a:ext uri="{9D8B030D-6E8A-4147-A177-3AD203B41FA5}">
                      <a16:colId xmlns:a16="http://schemas.microsoft.com/office/drawing/2014/main" val="1873275566"/>
                    </a:ext>
                  </a:extLst>
                </a:gridCol>
              </a:tblGrid>
              <a:tr h="329085">
                <a:tc>
                  <a:txBody>
                    <a:bodyPr/>
                    <a:lstStyle/>
                    <a:p>
                      <a:r>
                        <a:rPr lang="en-US" sz="1800" u="none" strike="noStrike" cap="none" baseline="0" dirty="0" smtClean="0">
                          <a:sym typeface="Arial"/>
                        </a:rPr>
                        <a:t>Operator</a:t>
                      </a:r>
                      <a:endParaRPr lang="en-US" sz="1800" dirty="0"/>
                    </a:p>
                  </a:txBody>
                  <a:tcPr marL="97215" marR="97215" marT="48608" marB="486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u="none" strike="noStrike" cap="none" baseline="0" dirty="0" smtClean="0">
                          <a:sym typeface="Arial"/>
                        </a:rPr>
                        <a:t>Sample expression</a:t>
                      </a:r>
                      <a:endParaRPr lang="en-US" sz="1800" dirty="0"/>
                    </a:p>
                  </a:txBody>
                  <a:tcPr marL="97215" marR="97215" marT="48608" marB="486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u="none" strike="noStrike" cap="none" baseline="0" dirty="0" smtClean="0">
                          <a:sym typeface="Arial"/>
                        </a:rPr>
                        <a:t>Explanation</a:t>
                      </a:r>
                      <a:endParaRPr lang="en-US" sz="1800" dirty="0"/>
                    </a:p>
                  </a:txBody>
                  <a:tcPr marL="97215" marR="97215" marT="48608" marB="4860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0877894"/>
                  </a:ext>
                </a:extLst>
              </a:tr>
              <a:tr h="510894">
                <a:tc>
                  <a:txBody>
                    <a:bodyPr/>
                    <a:lstStyle/>
                    <a:p>
                      <a:pPr marL="0" indent="0"/>
                      <a:r>
                        <a:rPr lang="en-US" sz="800" u="none" strike="noStrike" cap="none" baseline="0" dirty="0" smtClean="0">
                          <a:solidFill>
                            <a:schemeClr val="bg1"/>
                          </a:solidFill>
                          <a:sym typeface="Arial"/>
                        </a:rPr>
                        <a:t>Plus plus</a:t>
                      </a:r>
                      <a:r>
                        <a:rPr lang="en-US" sz="1800" u="none" strike="noStrike" cap="none" baseline="0" dirty="0" smtClean="0">
                          <a:sym typeface="Arial"/>
                        </a:rPr>
                        <a:t> (prefix increment)</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r>
                        <a:rPr lang="en-US" sz="800" dirty="0" smtClean="0">
                          <a:solidFill>
                            <a:schemeClr val="bg1"/>
                          </a:solidFill>
                        </a:rPr>
                        <a:t>Plus plus a</a:t>
                      </a:r>
                      <a:endParaRPr lang="en-US" sz="800" dirty="0">
                        <a:solidFill>
                          <a:schemeClr val="bg1"/>
                        </a:solidFill>
                      </a:endParaRPr>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u="none" strike="noStrike" cap="none" baseline="0" dirty="0" smtClean="0">
                          <a:sym typeface="Arial"/>
                        </a:rPr>
                        <a:t>Increments a by 1 and uses the new value of a in the expression in which a resides.</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1759002"/>
                  </a:ext>
                </a:extLst>
              </a:tr>
              <a:tr h="510894">
                <a:tc>
                  <a:txBody>
                    <a:bodyPr/>
                    <a:lstStyle/>
                    <a:p>
                      <a:pPr marL="0" indent="0"/>
                      <a:r>
                        <a:rPr lang="en-US" sz="800" u="none" strike="noStrike" cap="none" baseline="0" dirty="0" smtClean="0">
                          <a:solidFill>
                            <a:schemeClr val="bg1"/>
                          </a:solidFill>
                          <a:sym typeface="Arial"/>
                        </a:rPr>
                        <a:t>Plus plus</a:t>
                      </a:r>
                      <a:r>
                        <a:rPr lang="en-US" sz="1800" u="none" strike="noStrike" cap="none" baseline="0" dirty="0" smtClean="0">
                          <a:sym typeface="Arial"/>
                        </a:rPr>
                        <a:t> (postfix increment)</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chemeClr val="bg1"/>
                          </a:solidFill>
                        </a:rPr>
                        <a:t>a Plus plus </a:t>
                      </a:r>
                      <a:endParaRPr lang="en-US" sz="800" dirty="0">
                        <a:solidFill>
                          <a:schemeClr val="bg1"/>
                        </a:solidFill>
                      </a:endParaRPr>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u="none" strike="noStrike" cap="none" baseline="0" dirty="0" smtClean="0">
                          <a:sym typeface="Arial"/>
                        </a:rPr>
                        <a:t>Increments a by 1, but uses the original value of a in the expression in which a resides.</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01075604"/>
                  </a:ext>
                </a:extLst>
              </a:tr>
              <a:tr h="510894">
                <a:tc>
                  <a:txBody>
                    <a:bodyPr/>
                    <a:lstStyle/>
                    <a:p>
                      <a:pPr marL="0" indent="0"/>
                      <a:r>
                        <a:rPr lang="en-US" sz="400" u="none" strike="noStrike" cap="none" baseline="0" dirty="0" smtClean="0">
                          <a:solidFill>
                            <a:schemeClr val="bg1"/>
                          </a:solidFill>
                          <a:sym typeface="Arial"/>
                        </a:rPr>
                        <a:t>Hyphen hyphen</a:t>
                      </a:r>
                      <a:r>
                        <a:rPr lang="en-US" sz="1800" u="none" strike="noStrike" cap="none" baseline="0" dirty="0" smtClean="0">
                          <a:sym typeface="Arial"/>
                        </a:rPr>
                        <a:t> (prefix decrement)</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indent="0"/>
                      <a:r>
                        <a:rPr lang="en-US" sz="400" dirty="0" smtClean="0">
                          <a:solidFill>
                            <a:schemeClr val="bg1"/>
                          </a:solidFill>
                        </a:rPr>
                        <a:t>Hyphen hyphen b</a:t>
                      </a:r>
                      <a:endParaRPr lang="en-US" sz="400" dirty="0">
                        <a:solidFill>
                          <a:schemeClr val="bg1"/>
                        </a:solidFill>
                      </a:endParaRPr>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u="none" strike="noStrike" cap="none" baseline="0" dirty="0" smtClean="0">
                          <a:sym typeface="Arial"/>
                        </a:rPr>
                        <a:t>Decrements b by 1 and uses the new value of b in the expression in which b resides.</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66996939"/>
                  </a:ext>
                </a:extLst>
              </a:tr>
              <a:tr h="510894">
                <a:tc>
                  <a:txBody>
                    <a:bodyPr/>
                    <a:lstStyle/>
                    <a:p>
                      <a:pPr marL="0" indent="0"/>
                      <a:r>
                        <a:rPr lang="en-US" sz="400" u="none" strike="noStrike" cap="none" baseline="0" dirty="0" smtClean="0">
                          <a:solidFill>
                            <a:schemeClr val="bg1"/>
                          </a:solidFill>
                          <a:sym typeface="Arial"/>
                        </a:rPr>
                        <a:t>Hyphen hyphen</a:t>
                      </a:r>
                      <a:r>
                        <a:rPr lang="en-US" sz="1800" u="none" strike="noStrike" cap="none" baseline="0" dirty="0" smtClean="0">
                          <a:sym typeface="Arial"/>
                        </a:rPr>
                        <a:t> (postfix decrement)</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400" dirty="0" smtClean="0">
                          <a:solidFill>
                            <a:schemeClr val="bg1"/>
                          </a:solidFill>
                        </a:rPr>
                        <a:t>b Hyphen hyphen</a:t>
                      </a:r>
                      <a:endParaRPr lang="en-US" sz="400" dirty="0">
                        <a:solidFill>
                          <a:schemeClr val="bg1"/>
                        </a:solidFill>
                      </a:endParaRPr>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u="none" strike="noStrike" cap="none" baseline="0" dirty="0" smtClean="0">
                          <a:sym typeface="Arial"/>
                        </a:rPr>
                        <a:t>Decrements b by 1 but uses the original value of b in the expression in which b resides.</a:t>
                      </a:r>
                      <a:endParaRPr lang="en-US" sz="1800" dirty="0"/>
                    </a:p>
                  </a:txBody>
                  <a:tcPr marL="97215" marR="97215" marT="48608" marB="4860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4607664"/>
                  </a:ext>
                </a:extLst>
              </a:tr>
            </a:tbl>
          </a:graphicData>
        </a:graphic>
      </p:graphicFrame>
      <p:graphicFrame>
        <p:nvGraphicFramePr>
          <p:cNvPr id="3" name="Object 2"/>
          <p:cNvGraphicFramePr>
            <a:graphicFrameLocks noChangeAspect="1"/>
          </p:cNvGraphicFramePr>
          <p:nvPr>
            <p:extLst>
              <p:ext uri="{D42A27DB-BD31-4B8C-83A1-F6EECF244321}">
                <p14:modId xmlns:p14="http://schemas.microsoft.com/office/powerpoint/2010/main" val="9280699"/>
              </p:ext>
            </p:extLst>
          </p:nvPr>
        </p:nvGraphicFramePr>
        <p:xfrm>
          <a:off x="828842" y="2361497"/>
          <a:ext cx="470226" cy="209641"/>
        </p:xfrm>
        <a:graphic>
          <a:graphicData uri="http://schemas.openxmlformats.org/presentationml/2006/ole">
            <mc:AlternateContent xmlns:mc="http://schemas.openxmlformats.org/markup-compatibility/2006">
              <mc:Choice xmlns:v="urn:schemas-microsoft-com:vml" Requires="v">
                <p:oleObj spid="_x0000_s25181" name="Equation" r:id="rId3" imgW="241200" imgH="139680" progId="Equation.DSMT4">
                  <p:embed/>
                </p:oleObj>
              </mc:Choice>
              <mc:Fallback>
                <p:oleObj name="Equation" r:id="rId3" imgW="241200" imgH="139680" progId="Equation.DSMT4">
                  <p:embed/>
                  <p:pic>
                    <p:nvPicPr>
                      <p:cNvPr id="0" name=""/>
                      <p:cNvPicPr/>
                      <p:nvPr/>
                    </p:nvPicPr>
                    <p:blipFill>
                      <a:blip r:embed="rId4"/>
                      <a:stretch>
                        <a:fillRect/>
                      </a:stretch>
                    </p:blipFill>
                    <p:spPr>
                      <a:xfrm>
                        <a:off x="828842" y="2361497"/>
                        <a:ext cx="470226" cy="209641"/>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224461637"/>
              </p:ext>
            </p:extLst>
          </p:nvPr>
        </p:nvGraphicFramePr>
        <p:xfrm>
          <a:off x="856749" y="3308882"/>
          <a:ext cx="427478" cy="190583"/>
        </p:xfrm>
        <a:graphic>
          <a:graphicData uri="http://schemas.openxmlformats.org/presentationml/2006/ole">
            <mc:AlternateContent xmlns:mc="http://schemas.openxmlformats.org/markup-compatibility/2006">
              <mc:Choice xmlns:v="urn:schemas-microsoft-com:vml" Requires="v">
                <p:oleObj spid="_x0000_s25182" name="Equation" r:id="rId5" imgW="241200" imgH="139680" progId="Equation.DSMT4">
                  <p:embed/>
                </p:oleObj>
              </mc:Choice>
              <mc:Fallback>
                <p:oleObj name="Equation" r:id="rId5" imgW="241200" imgH="139680" progId="Equation.DSMT4">
                  <p:embed/>
                  <p:pic>
                    <p:nvPicPr>
                      <p:cNvPr id="3" name="Object 2"/>
                      <p:cNvPicPr/>
                      <p:nvPr/>
                    </p:nvPicPr>
                    <p:blipFill>
                      <a:blip r:embed="rId4"/>
                      <a:stretch>
                        <a:fillRect/>
                      </a:stretch>
                    </p:blipFill>
                    <p:spPr>
                      <a:xfrm>
                        <a:off x="856749" y="3308882"/>
                        <a:ext cx="427478" cy="190583"/>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976260701"/>
              </p:ext>
            </p:extLst>
          </p:nvPr>
        </p:nvGraphicFramePr>
        <p:xfrm>
          <a:off x="941339" y="4285932"/>
          <a:ext cx="265430" cy="111760"/>
        </p:xfrm>
        <a:graphic>
          <a:graphicData uri="http://schemas.openxmlformats.org/presentationml/2006/ole">
            <mc:AlternateContent xmlns:mc="http://schemas.openxmlformats.org/markup-compatibility/2006">
              <mc:Choice xmlns:v="urn:schemas-microsoft-com:vml" Requires="v">
                <p:oleObj spid="_x0000_s25183" name="Equation" r:id="rId6" imgW="241200" imgH="101520" progId="Equation.DSMT4">
                  <p:embed/>
                </p:oleObj>
              </mc:Choice>
              <mc:Fallback>
                <p:oleObj name="Equation" r:id="rId6" imgW="241200" imgH="101520" progId="Equation.DSMT4">
                  <p:embed/>
                  <p:pic>
                    <p:nvPicPr>
                      <p:cNvPr id="0" name=""/>
                      <p:cNvPicPr/>
                      <p:nvPr/>
                    </p:nvPicPr>
                    <p:blipFill>
                      <a:blip r:embed="rId7"/>
                      <a:stretch>
                        <a:fillRect/>
                      </a:stretch>
                    </p:blipFill>
                    <p:spPr>
                      <a:xfrm>
                        <a:off x="941339" y="4285932"/>
                        <a:ext cx="265430" cy="11176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483411140"/>
              </p:ext>
            </p:extLst>
          </p:nvPr>
        </p:nvGraphicFramePr>
        <p:xfrm>
          <a:off x="948365" y="5207590"/>
          <a:ext cx="265430" cy="111760"/>
        </p:xfrm>
        <a:graphic>
          <a:graphicData uri="http://schemas.openxmlformats.org/presentationml/2006/ole">
            <mc:AlternateContent xmlns:mc="http://schemas.openxmlformats.org/markup-compatibility/2006">
              <mc:Choice xmlns:v="urn:schemas-microsoft-com:vml" Requires="v">
                <p:oleObj spid="_x0000_s25184" name="Equation" r:id="rId8" imgW="241200" imgH="101520" progId="Equation.DSMT4">
                  <p:embed/>
                </p:oleObj>
              </mc:Choice>
              <mc:Fallback>
                <p:oleObj name="Equation" r:id="rId8" imgW="241200" imgH="101520" progId="Equation.DSMT4">
                  <p:embed/>
                  <p:pic>
                    <p:nvPicPr>
                      <p:cNvPr id="6" name="Object 5"/>
                      <p:cNvPicPr/>
                      <p:nvPr/>
                    </p:nvPicPr>
                    <p:blipFill>
                      <a:blip r:embed="rId7"/>
                      <a:stretch>
                        <a:fillRect/>
                      </a:stretch>
                    </p:blipFill>
                    <p:spPr>
                      <a:xfrm>
                        <a:off x="948365" y="5207590"/>
                        <a:ext cx="265430" cy="111760"/>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366723264"/>
              </p:ext>
            </p:extLst>
          </p:nvPr>
        </p:nvGraphicFramePr>
        <p:xfrm>
          <a:off x="3421044" y="2374900"/>
          <a:ext cx="695008" cy="228758"/>
        </p:xfrm>
        <a:graphic>
          <a:graphicData uri="http://schemas.openxmlformats.org/presentationml/2006/ole">
            <mc:AlternateContent xmlns:mc="http://schemas.openxmlformats.org/markup-compatibility/2006">
              <mc:Choice xmlns:v="urn:schemas-microsoft-com:vml" Requires="v">
                <p:oleObj spid="_x0000_s25185" name="Equation" r:id="rId9" imgW="355320" imgH="152280" progId="Equation.DSMT4">
                  <p:embed/>
                </p:oleObj>
              </mc:Choice>
              <mc:Fallback>
                <p:oleObj name="Equation" r:id="rId9" imgW="355320" imgH="152280" progId="Equation.DSMT4">
                  <p:embed/>
                  <p:pic>
                    <p:nvPicPr>
                      <p:cNvPr id="5" name="Object 4"/>
                      <p:cNvPicPr/>
                      <p:nvPr/>
                    </p:nvPicPr>
                    <p:blipFill>
                      <a:blip r:embed="rId10"/>
                      <a:stretch>
                        <a:fillRect/>
                      </a:stretch>
                    </p:blipFill>
                    <p:spPr>
                      <a:xfrm>
                        <a:off x="3421044" y="2374900"/>
                        <a:ext cx="695008" cy="228758"/>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472549741"/>
              </p:ext>
            </p:extLst>
          </p:nvPr>
        </p:nvGraphicFramePr>
        <p:xfrm>
          <a:off x="3465444" y="3290015"/>
          <a:ext cx="695008" cy="228758"/>
        </p:xfrm>
        <a:graphic>
          <a:graphicData uri="http://schemas.openxmlformats.org/presentationml/2006/ole">
            <mc:AlternateContent xmlns:mc="http://schemas.openxmlformats.org/markup-compatibility/2006">
              <mc:Choice xmlns:v="urn:schemas-microsoft-com:vml" Requires="v">
                <p:oleObj spid="_x0000_s25186" name="Equation" r:id="rId11" imgW="355320" imgH="152280" progId="Equation.DSMT4">
                  <p:embed/>
                </p:oleObj>
              </mc:Choice>
              <mc:Fallback>
                <p:oleObj name="Equation" r:id="rId11" imgW="355320" imgH="152280" progId="Equation.DSMT4">
                  <p:embed/>
                  <p:pic>
                    <p:nvPicPr>
                      <p:cNvPr id="5" name="Object 4"/>
                      <p:cNvPicPr/>
                      <p:nvPr/>
                    </p:nvPicPr>
                    <p:blipFill>
                      <a:blip r:embed="rId12"/>
                      <a:stretch>
                        <a:fillRect/>
                      </a:stretch>
                    </p:blipFill>
                    <p:spPr>
                      <a:xfrm>
                        <a:off x="3465444" y="3290015"/>
                        <a:ext cx="695008" cy="228758"/>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357154743"/>
              </p:ext>
            </p:extLst>
          </p:nvPr>
        </p:nvGraphicFramePr>
        <p:xfrm>
          <a:off x="3536361" y="4141828"/>
          <a:ext cx="553175" cy="288209"/>
        </p:xfrm>
        <a:graphic>
          <a:graphicData uri="http://schemas.openxmlformats.org/presentationml/2006/ole">
            <mc:AlternateContent xmlns:mc="http://schemas.openxmlformats.org/markup-compatibility/2006">
              <mc:Choice xmlns:v="urn:schemas-microsoft-com:vml" Requires="v">
                <p:oleObj spid="_x0000_s25187" name="Equation" r:id="rId13" imgW="342720" imgH="177480" progId="Equation.DSMT4">
                  <p:embed/>
                </p:oleObj>
              </mc:Choice>
              <mc:Fallback>
                <p:oleObj name="Equation" r:id="rId13" imgW="342720" imgH="177480" progId="Equation.DSMT4">
                  <p:embed/>
                  <p:pic>
                    <p:nvPicPr>
                      <p:cNvPr id="6" name="Object 5"/>
                      <p:cNvPicPr/>
                      <p:nvPr/>
                    </p:nvPicPr>
                    <p:blipFill>
                      <a:blip r:embed="rId14"/>
                      <a:stretch>
                        <a:fillRect/>
                      </a:stretch>
                    </p:blipFill>
                    <p:spPr>
                      <a:xfrm>
                        <a:off x="3536361" y="4141828"/>
                        <a:ext cx="553175" cy="288209"/>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1580524226"/>
              </p:ext>
            </p:extLst>
          </p:nvPr>
        </p:nvGraphicFramePr>
        <p:xfrm>
          <a:off x="3560223" y="5121690"/>
          <a:ext cx="553175" cy="283560"/>
        </p:xfrm>
        <a:graphic>
          <a:graphicData uri="http://schemas.openxmlformats.org/presentationml/2006/ole">
            <mc:AlternateContent xmlns:mc="http://schemas.openxmlformats.org/markup-compatibility/2006">
              <mc:Choice xmlns:v="urn:schemas-microsoft-com:vml" Requires="v">
                <p:oleObj spid="_x0000_s25188" name="Equation" r:id="rId15" imgW="342720" imgH="177480" progId="Equation.DSMT4">
                  <p:embed/>
                </p:oleObj>
              </mc:Choice>
              <mc:Fallback>
                <p:oleObj name="Equation" r:id="rId15" imgW="342720" imgH="177480" progId="Equation.DSMT4">
                  <p:embed/>
                  <p:pic>
                    <p:nvPicPr>
                      <p:cNvPr id="6" name="Object 5"/>
                      <p:cNvPicPr/>
                      <p:nvPr/>
                    </p:nvPicPr>
                    <p:blipFill>
                      <a:blip r:embed="rId16"/>
                      <a:stretch>
                        <a:fillRect/>
                      </a:stretch>
                    </p:blipFill>
                    <p:spPr>
                      <a:xfrm>
                        <a:off x="3560223" y="5121690"/>
                        <a:ext cx="553175" cy="283560"/>
                      </a:xfrm>
                      <a:prstGeom prst="rect">
                        <a:avLst/>
                      </a:prstGeom>
                    </p:spPr>
                  </p:pic>
                </p:oleObj>
              </mc:Fallback>
            </mc:AlternateContent>
          </a:graphicData>
        </a:graphic>
      </p:graphicFrame>
    </p:spTree>
    <p:extLst>
      <p:ext uri="{BB962C8B-B14F-4D97-AF65-F5344CB8AC3E}">
        <p14:creationId xmlns:p14="http://schemas.microsoft.com/office/powerpoint/2010/main" val="217754085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Programming Practice 5.4</a:t>
            </a:r>
          </a:p>
        </p:txBody>
      </p:sp>
      <p:sp>
        <p:nvSpPr>
          <p:cNvPr id="3" name="Text Placeholder 2"/>
          <p:cNvSpPr>
            <a:spLocks noGrp="1"/>
          </p:cNvSpPr>
          <p:nvPr>
            <p:ph type="body" idx="1"/>
          </p:nvPr>
        </p:nvSpPr>
        <p:spPr/>
        <p:txBody>
          <a:bodyPr/>
          <a:lstStyle/>
          <a:p>
            <a:pPr marL="0" indent="0">
              <a:buNone/>
            </a:pPr>
            <a:r>
              <a:rPr lang="en-US" sz="2400" dirty="0">
                <a:latin typeface="+mn-lt"/>
              </a:rPr>
              <a:t>Unlike binary operators, the unary increment and decrement operators as a matter of </a:t>
            </a:r>
            <a:r>
              <a:rPr lang="en-US" sz="2400" dirty="0" smtClean="0">
                <a:latin typeface="+mn-lt"/>
              </a:rPr>
              <a:t>style </a:t>
            </a:r>
            <a:r>
              <a:rPr lang="en-US" sz="2400" dirty="0">
                <a:latin typeface="+mn-lt"/>
              </a:rPr>
              <a:t>should be placed next to their operands, with no intervening spaces.</a:t>
            </a:r>
          </a:p>
        </p:txBody>
      </p:sp>
    </p:spTree>
    <p:extLst>
      <p:ext uri="{BB962C8B-B14F-4D97-AF65-F5344CB8AC3E}">
        <p14:creationId xmlns:p14="http://schemas.microsoft.com/office/powerpoint/2010/main" val="142694214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5.13.1 </a:t>
            </a:r>
            <a:r>
              <a:rPr lang="fr-FR" dirty="0" smtClean="0"/>
              <a:t>Prefix </a:t>
            </a:r>
            <a:r>
              <a:rPr lang="fr-FR" dirty="0"/>
              <a:t>Increment vs. Postfix Increment</a:t>
            </a:r>
            <a:endParaRPr lang="en-US" dirty="0"/>
          </a:p>
        </p:txBody>
      </p:sp>
      <p:sp>
        <p:nvSpPr>
          <p:cNvPr id="3" name="Text Placeholder 2"/>
          <p:cNvSpPr>
            <a:spLocks noGrp="1"/>
          </p:cNvSpPr>
          <p:nvPr>
            <p:ph type="body" idx="1"/>
          </p:nvPr>
        </p:nvSpPr>
        <p:spPr>
          <a:xfrm>
            <a:off x="457200" y="1600200"/>
            <a:ext cx="8229600" cy="809171"/>
          </a:xfrm>
        </p:spPr>
        <p:txBody>
          <a:bodyPr/>
          <a:lstStyle/>
          <a:p>
            <a:r>
              <a:rPr lang="en-US" altLang="en-US" sz="2400" dirty="0">
                <a:latin typeface="+mn-lt"/>
              </a:rPr>
              <a:t>Figure 5.16 demonstrates the difference between the prefix increment and postfix increment versions of </a:t>
            </a:r>
            <a:r>
              <a:rPr lang="en-US" altLang="en-US" sz="2400" dirty="0" smtClean="0">
                <a:latin typeface="+mn-lt"/>
              </a:rPr>
              <a:t>the</a:t>
            </a:r>
            <a:endParaRPr lang="en-US" sz="2400" dirty="0">
              <a:latin typeface="+mn-lt"/>
            </a:endParaRPr>
          </a:p>
        </p:txBody>
      </p:sp>
      <p:graphicFrame>
        <p:nvGraphicFramePr>
          <p:cNvPr id="4" name="Object 3" descr="Plus plus"/>
          <p:cNvGraphicFramePr>
            <a:graphicFrameLocks noChangeAspect="1"/>
          </p:cNvGraphicFramePr>
          <p:nvPr>
            <p:extLst>
              <p:ext uri="{D42A27DB-BD31-4B8C-83A1-F6EECF244321}">
                <p14:modId xmlns:p14="http://schemas.microsoft.com/office/powerpoint/2010/main" val="3175007760"/>
              </p:ext>
            </p:extLst>
          </p:nvPr>
        </p:nvGraphicFramePr>
        <p:xfrm>
          <a:off x="8070585" y="2109910"/>
          <a:ext cx="517249" cy="299461"/>
        </p:xfrm>
        <a:graphic>
          <a:graphicData uri="http://schemas.openxmlformats.org/presentationml/2006/ole">
            <mc:AlternateContent xmlns:mc="http://schemas.openxmlformats.org/markup-compatibility/2006">
              <mc:Choice xmlns:v="urn:schemas-microsoft-com:vml" Requires="v">
                <p:oleObj spid="_x0000_s2283" name="Equation" r:id="rId3" imgW="241200" imgH="139680" progId="Equation.DSMT4">
                  <p:embed/>
                </p:oleObj>
              </mc:Choice>
              <mc:Fallback>
                <p:oleObj name="Equation" r:id="rId3" imgW="241200" imgH="139680" progId="Equation.DSMT4">
                  <p:embed/>
                  <p:pic>
                    <p:nvPicPr>
                      <p:cNvPr id="5" name="Object 4"/>
                      <p:cNvPicPr/>
                      <p:nvPr/>
                    </p:nvPicPr>
                    <p:blipFill>
                      <a:blip r:embed="rId4"/>
                      <a:stretch>
                        <a:fillRect/>
                      </a:stretch>
                    </p:blipFill>
                    <p:spPr>
                      <a:xfrm>
                        <a:off x="8070585" y="2109910"/>
                        <a:ext cx="517249" cy="299461"/>
                      </a:xfrm>
                      <a:prstGeom prst="rect">
                        <a:avLst/>
                      </a:prstGeom>
                    </p:spPr>
                  </p:pic>
                </p:oleObj>
              </mc:Fallback>
            </mc:AlternateContent>
          </a:graphicData>
        </a:graphic>
      </p:graphicFrame>
      <p:sp>
        <p:nvSpPr>
          <p:cNvPr id="5" name="Text Placeholder 4"/>
          <p:cNvSpPr>
            <a:spLocks noGrp="1"/>
          </p:cNvSpPr>
          <p:nvPr>
            <p:ph type="body" idx="2"/>
          </p:nvPr>
        </p:nvSpPr>
        <p:spPr>
          <a:xfrm>
            <a:off x="457200" y="2331824"/>
            <a:ext cx="3098800" cy="420914"/>
          </a:xfrm>
        </p:spPr>
        <p:txBody>
          <a:bodyPr/>
          <a:lstStyle/>
          <a:p>
            <a:pPr marL="261938" indent="0">
              <a:buNone/>
            </a:pPr>
            <a:r>
              <a:rPr lang="en-US" altLang="en-US" sz="2400" dirty="0">
                <a:latin typeface="+mn-lt"/>
              </a:rPr>
              <a:t>increment operator</a:t>
            </a:r>
            <a:r>
              <a:rPr lang="en-US" altLang="en-US" sz="2400" dirty="0" smtClean="0">
                <a:latin typeface="+mn-lt"/>
              </a:rPr>
              <a:t>.</a:t>
            </a:r>
            <a:endParaRPr lang="en-US" sz="2400" dirty="0">
              <a:latin typeface="+mn-lt"/>
            </a:endParaRPr>
          </a:p>
        </p:txBody>
      </p:sp>
    </p:spTree>
    <p:extLst>
      <p:ext uri="{BB962C8B-B14F-4D97-AF65-F5344CB8AC3E}">
        <p14:creationId xmlns:p14="http://schemas.microsoft.com/office/powerpoint/2010/main" val="415247512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smtClean="0"/>
              <a:t>Figure 5.16 Prefix-Increment </a:t>
            </a:r>
            <a:r>
              <a:rPr lang="en-US" dirty="0"/>
              <a:t>and Postfix-Increment </a:t>
            </a:r>
            <a:r>
              <a:rPr lang="en-US" dirty="0" smtClean="0"/>
              <a:t>Operators </a:t>
            </a:r>
            <a:r>
              <a:rPr lang="en-US" sz="2000" b="0" dirty="0" smtClean="0"/>
              <a:t>(1 of 2)</a:t>
            </a:r>
            <a:endParaRPr lang="en-US" b="0" dirty="0"/>
          </a:p>
        </p:txBody>
      </p:sp>
      <p:pic>
        <p:nvPicPr>
          <p:cNvPr id="4" name="Picture 3" descr="Prefix-increment and postfix-increment operators. Program code. Line 1: forward slash, forward slash, f i g, period, 5, period, 16, colon, increment, period, c s. Line 2: forward slash, forward slash, prefix increment and postfix increment operators, point. Line 3: using system, semi colon. Line 4: blank. Line 5: class increment. Line 6: left brace. Line 7, indented once: static void main, left parenthesis, right parenthesis. Line 8, indented once: left brace. Line 9, indented twice: forward slash, forward slash, demonstrate postfix increment operator. Line 10, indented twice: i n t c = 5, semi colon, forward slash, forward slash, assign 5 to c. Line 11, indented twice: console, period, write line, left parenthesis, dollar sign, open quotes, c before post increment, colon, left brace, c, right brace, close quotes, right parenthesis, semi colon, forward slash, forward slash, displays 5. Line 12, indented twice: console, period, write line, left parenthesis, dollar sign, open quotes, post incrementing c, colon, left brace, c + +, right brace, close quotes, right parenthesis, semi colon, forward slash, forward slash, displays 5. Line 13, indented twice: console, period, write line, left parenthesis, dollar sign, open quotes, c after post increment, colon, left brace, c, right brace, close quotes, right parenthesis, semi colon, forward slash, forward slash, displays 6. Line 14, indented twice: blank. Line 15, indented twice: console, period, write line, left parenthesis, right parenthesis, semi colon, forward slash, forward slash, skip a line. Line 16, indented twice: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976" y="1832853"/>
            <a:ext cx="7970049" cy="3511603"/>
          </a:xfrm>
          <a:prstGeom prst="rect">
            <a:avLst/>
          </a:prstGeom>
        </p:spPr>
      </p:pic>
    </p:spTree>
    <p:extLst>
      <p:ext uri="{BB962C8B-B14F-4D97-AF65-F5344CB8AC3E}">
        <p14:creationId xmlns:p14="http://schemas.microsoft.com/office/powerpoint/2010/main" val="35263957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5.2 Algorithms </a:t>
            </a:r>
            <a:r>
              <a:rPr lang="en-US" sz="2000" b="0" dirty="0" smtClean="0"/>
              <a:t>(3 </a:t>
            </a:r>
            <a:r>
              <a:rPr lang="en-US" sz="2000" b="0" dirty="0"/>
              <a:t>of 3)</a:t>
            </a:r>
            <a:endParaRPr lang="en-US" dirty="0"/>
          </a:p>
        </p:txBody>
      </p:sp>
      <p:sp>
        <p:nvSpPr>
          <p:cNvPr id="3" name="Text Placeholder 2"/>
          <p:cNvSpPr>
            <a:spLocks noGrp="1"/>
          </p:cNvSpPr>
          <p:nvPr>
            <p:ph type="body" idx="1"/>
          </p:nvPr>
        </p:nvSpPr>
        <p:spPr>
          <a:xfrm>
            <a:off x="457200" y="1600200"/>
            <a:ext cx="8349916" cy="4672263"/>
          </a:xfrm>
        </p:spPr>
        <p:txBody>
          <a:bodyPr/>
          <a:lstStyle/>
          <a:p>
            <a:r>
              <a:rPr lang="en-US" altLang="en-US" sz="2200" dirty="0">
                <a:latin typeface="+mn-lt"/>
              </a:rPr>
              <a:t>Suppose that the same steps are performed in a different order:</a:t>
            </a:r>
          </a:p>
          <a:p>
            <a:pPr lvl="1"/>
            <a:r>
              <a:rPr lang="en-US" altLang="en-US" sz="2200" dirty="0">
                <a:latin typeface="+mn-lt"/>
              </a:rPr>
              <a:t>(1) get out of bed</a:t>
            </a:r>
            <a:r>
              <a:rPr lang="en-US" altLang="en-US" sz="2200" dirty="0" smtClean="0">
                <a:latin typeface="+mn-lt"/>
              </a:rPr>
              <a:t>,</a:t>
            </a:r>
            <a:endParaRPr lang="en-US" altLang="en-US" sz="2200" dirty="0">
              <a:latin typeface="+mn-lt"/>
            </a:endParaRPr>
          </a:p>
          <a:p>
            <a:pPr lvl="1"/>
            <a:r>
              <a:rPr lang="en-US" altLang="en-US" sz="2200" dirty="0">
                <a:latin typeface="+mn-lt"/>
              </a:rPr>
              <a:t>(2) take off pajamas</a:t>
            </a:r>
            <a:r>
              <a:rPr lang="en-US" altLang="en-US" sz="2200" dirty="0" smtClean="0">
                <a:latin typeface="+mn-lt"/>
              </a:rPr>
              <a:t>,</a:t>
            </a:r>
            <a:endParaRPr lang="en-US" altLang="en-US" sz="2200" dirty="0">
              <a:latin typeface="+mn-lt"/>
            </a:endParaRPr>
          </a:p>
          <a:p>
            <a:pPr lvl="1"/>
            <a:r>
              <a:rPr lang="en-US" altLang="en-US" sz="2200" dirty="0">
                <a:latin typeface="+mn-lt"/>
              </a:rPr>
              <a:t>(3) get dressed</a:t>
            </a:r>
            <a:r>
              <a:rPr lang="en-US" altLang="en-US" sz="2200" dirty="0" smtClean="0">
                <a:latin typeface="+mn-lt"/>
              </a:rPr>
              <a:t>,</a:t>
            </a:r>
            <a:endParaRPr lang="en-US" altLang="en-US" sz="2200" dirty="0">
              <a:latin typeface="+mn-lt"/>
            </a:endParaRPr>
          </a:p>
          <a:p>
            <a:pPr lvl="1"/>
            <a:r>
              <a:rPr lang="en-US" altLang="en-US" sz="2200" dirty="0">
                <a:latin typeface="+mn-lt"/>
              </a:rPr>
              <a:t>(4) take a shower</a:t>
            </a:r>
            <a:r>
              <a:rPr lang="en-US" altLang="en-US" sz="2200" dirty="0" smtClean="0">
                <a:latin typeface="+mn-lt"/>
              </a:rPr>
              <a:t>,</a:t>
            </a:r>
            <a:endParaRPr lang="en-US" altLang="en-US" sz="2200" dirty="0">
              <a:latin typeface="+mn-lt"/>
            </a:endParaRPr>
          </a:p>
          <a:p>
            <a:pPr lvl="1"/>
            <a:r>
              <a:rPr lang="en-US" altLang="en-US" sz="2200" dirty="0">
                <a:latin typeface="+mn-lt"/>
              </a:rPr>
              <a:t>(5) eat breakfast</a:t>
            </a:r>
            <a:r>
              <a:rPr lang="en-US" altLang="en-US" sz="2200" dirty="0" smtClean="0">
                <a:latin typeface="+mn-lt"/>
              </a:rPr>
              <a:t>,</a:t>
            </a:r>
            <a:endParaRPr lang="en-US" altLang="en-US" sz="2200" dirty="0">
              <a:latin typeface="+mn-lt"/>
            </a:endParaRPr>
          </a:p>
          <a:p>
            <a:pPr lvl="1"/>
            <a:r>
              <a:rPr lang="en-US" altLang="en-US" sz="2200" dirty="0">
                <a:latin typeface="+mn-lt"/>
              </a:rPr>
              <a:t>(6) carpool to work.</a:t>
            </a:r>
          </a:p>
          <a:p>
            <a:r>
              <a:rPr lang="en-US" altLang="en-US" sz="2200" dirty="0">
                <a:latin typeface="+mn-lt"/>
              </a:rPr>
              <a:t>In this case, the junior executive shows up for work soaking wet</a:t>
            </a:r>
            <a:r>
              <a:rPr lang="en-US" altLang="en-US" sz="2200" dirty="0" smtClean="0">
                <a:latin typeface="+mn-lt"/>
              </a:rPr>
              <a:t>.</a:t>
            </a:r>
            <a:endParaRPr lang="en-US" altLang="en-US" sz="2200" dirty="0">
              <a:latin typeface="+mn-lt"/>
            </a:endParaRPr>
          </a:p>
          <a:p>
            <a:r>
              <a:rPr lang="en-US" altLang="en-US" sz="2200" dirty="0">
                <a:latin typeface="+mn-lt"/>
              </a:rPr>
              <a:t>The order in which statements execute is called program control.</a:t>
            </a:r>
            <a:endParaRPr lang="en-US" sz="2200" dirty="0">
              <a:latin typeface="+mn-lt"/>
            </a:endParaRPr>
          </a:p>
        </p:txBody>
      </p:sp>
    </p:spTree>
    <p:extLst>
      <p:ext uri="{BB962C8B-B14F-4D97-AF65-F5344CB8AC3E}">
        <p14:creationId xmlns:p14="http://schemas.microsoft.com/office/powerpoint/2010/main" val="104914435"/>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Figure 5.16 Prefix-Increment and Postfix-Increment Operators </a:t>
            </a:r>
            <a:r>
              <a:rPr lang="en-US" sz="2000" b="0" dirty="0" smtClean="0"/>
              <a:t>(2 </a:t>
            </a:r>
            <a:r>
              <a:rPr lang="en-US" sz="2000" b="0" dirty="0"/>
              <a:t>of 2)</a:t>
            </a:r>
            <a:endParaRPr lang="en-US" dirty="0"/>
          </a:p>
        </p:txBody>
      </p:sp>
      <p:pic>
        <p:nvPicPr>
          <p:cNvPr id="5" name="Picture 4" descr="Prefix-increment and postfix-increment operators. Line 17, indented twice: forward slash, forward slash, demonstrate prefix increment operator. Line 18, indented twice: c = 5, semi colon, forward slash, forward slash, assign 5 to c. Line 19, indented twice: console, period, write line, left parenthesis, dollar sign, open quotes, c before pre increment, colon, left brace, c, right brace, close quotes, right parenthesis, semi colon, forward slash, forward slash, displays 5. Line 20, indented twice: console, period, write line, left parenthesis, dollar sign, open quotes, pre incrementing c, colon, left brace, + + c, right brace, close quotes, right parenthesis, semi colon, forward slash, forward slash, displays 6. Line 21, indented twice: console, period, write line, left parenthesis, dollar sign, open quotes, c after pre increment, colon, left brace, c, right brace, close quotes, right parenthesis, semi colon, forward slash, forward slash, displays 6. Line 22, indented once: right brace. Line 23: right brace. Computer output. Line 1: c before post increment, colon, 5. Line 2, indented once: post incrementing c, colon, 5. Line 3: c after post increment, colon, 6. Line 4: c before pre increment, colon, 5. Line 5, indented once: pre incrementing c, colon, 6. Line 6: c after pre increment, colo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330" y="1757264"/>
            <a:ext cx="7909340" cy="3404018"/>
          </a:xfrm>
          <a:prstGeom prst="rect">
            <a:avLst/>
          </a:prstGeom>
        </p:spPr>
      </p:pic>
    </p:spTree>
    <p:extLst>
      <p:ext uri="{BB962C8B-B14F-4D97-AF65-F5344CB8AC3E}">
        <p14:creationId xmlns:p14="http://schemas.microsoft.com/office/powerpoint/2010/main" val="8667663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15371"/>
            <a:ext cx="7593496" cy="1097279"/>
          </a:xfrm>
        </p:spPr>
        <p:txBody>
          <a:bodyPr/>
          <a:lstStyle/>
          <a:p>
            <a:r>
              <a:rPr lang="en-US" dirty="0"/>
              <a:t>5.13.2 Simplifying Increment </a:t>
            </a:r>
            <a:r>
              <a:rPr lang="en-US" dirty="0" smtClean="0"/>
              <a:t>Statements </a:t>
            </a:r>
            <a:r>
              <a:rPr lang="en-US" sz="2000" b="0" dirty="0" smtClean="0"/>
              <a:t>(1 of 2)</a:t>
            </a:r>
            <a:endParaRPr lang="en-US" b="0" dirty="0"/>
          </a:p>
        </p:txBody>
      </p:sp>
      <p:pic>
        <p:nvPicPr>
          <p:cNvPr id="2" name="Picture 1" descr="Code has 3 lines, as follows. Line 1. Passes equals passes plus 1 semicolon. Line 2. Failures equals failures plus 1 semicolon. Line 3. Student counter equals student counter plus 1 semicolo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143" y="1699539"/>
            <a:ext cx="5892800" cy="965200"/>
          </a:xfrm>
          <a:prstGeom prst="rect">
            <a:avLst/>
          </a:prstGeom>
        </p:spPr>
      </p:pic>
      <p:sp>
        <p:nvSpPr>
          <p:cNvPr id="5" name="Text Placeholder 4"/>
          <p:cNvSpPr>
            <a:spLocks noGrp="1"/>
          </p:cNvSpPr>
          <p:nvPr>
            <p:ph type="body" idx="1"/>
          </p:nvPr>
        </p:nvSpPr>
        <p:spPr>
          <a:xfrm>
            <a:off x="457200" y="2791429"/>
            <a:ext cx="8229600" cy="867229"/>
          </a:xfrm>
        </p:spPr>
        <p:txBody>
          <a:bodyPr/>
          <a:lstStyle/>
          <a:p>
            <a:r>
              <a:rPr lang="en-US" altLang="en-US" sz="2400" dirty="0" smtClean="0">
                <a:latin typeface="+mn-lt"/>
              </a:rPr>
              <a:t>can </a:t>
            </a:r>
            <a:r>
              <a:rPr lang="en-US" altLang="en-US" sz="2400" dirty="0">
                <a:latin typeface="+mn-lt"/>
              </a:rPr>
              <a:t>be written more concisely with compound assignment operators</a:t>
            </a:r>
            <a:r>
              <a:rPr lang="en-US" altLang="en-US" sz="2400" dirty="0" smtClean="0">
                <a:latin typeface="+mn-lt"/>
              </a:rPr>
              <a:t>:</a:t>
            </a:r>
            <a:endParaRPr lang="en-US" altLang="en-US" sz="2400" dirty="0">
              <a:latin typeface="+mn-lt"/>
            </a:endParaRPr>
          </a:p>
        </p:txBody>
      </p:sp>
      <p:pic>
        <p:nvPicPr>
          <p:cNvPr id="3" name="Picture 2" descr="Code has 3 lines, as follows. Line 1. Passes + equals 1 semicolon. Line 2. Failures plus equals 1 semicolon. Line 3. Student counter plus equals 1 semicol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891" y="3814843"/>
            <a:ext cx="3251200" cy="952500"/>
          </a:xfrm>
          <a:prstGeom prst="rect">
            <a:avLst/>
          </a:prstGeom>
        </p:spPr>
      </p:pic>
    </p:spTree>
    <p:extLst>
      <p:ext uri="{BB962C8B-B14F-4D97-AF65-F5344CB8AC3E}">
        <p14:creationId xmlns:p14="http://schemas.microsoft.com/office/powerpoint/2010/main" val="2245186409"/>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685314" cy="1097279"/>
          </a:xfrm>
        </p:spPr>
        <p:txBody>
          <a:bodyPr/>
          <a:lstStyle/>
          <a:p>
            <a:r>
              <a:rPr lang="en-US" dirty="0"/>
              <a:t>5.13.2 Simplifying Increment Statements </a:t>
            </a:r>
            <a:r>
              <a:rPr lang="en-US" sz="2000" b="0" dirty="0" smtClean="0"/>
              <a:t>(2 </a:t>
            </a:r>
            <a:r>
              <a:rPr lang="en-US" sz="2000" b="0" dirty="0"/>
              <a:t>of 2)</a:t>
            </a:r>
            <a:endParaRPr lang="en-US" dirty="0"/>
          </a:p>
        </p:txBody>
      </p:sp>
      <p:sp>
        <p:nvSpPr>
          <p:cNvPr id="3" name="Text Placeholder 2"/>
          <p:cNvSpPr>
            <a:spLocks noGrp="1"/>
          </p:cNvSpPr>
          <p:nvPr>
            <p:ph type="body" idx="1"/>
          </p:nvPr>
        </p:nvSpPr>
        <p:spPr>
          <a:xfrm>
            <a:off x="457200" y="1600201"/>
            <a:ext cx="8229600" cy="852714"/>
          </a:xfrm>
        </p:spPr>
        <p:txBody>
          <a:bodyPr/>
          <a:lstStyle/>
          <a:p>
            <a:r>
              <a:rPr lang="en-US" altLang="en-US" sz="2400" dirty="0">
                <a:latin typeface="+mn-lt"/>
              </a:rPr>
              <a:t>This is even more precise with prefix increment operators</a:t>
            </a:r>
            <a:r>
              <a:rPr lang="en-US" altLang="en-US" sz="2400" dirty="0" smtClean="0">
                <a:latin typeface="+mn-lt"/>
              </a:rPr>
              <a:t>:</a:t>
            </a:r>
            <a:endParaRPr lang="en-US" altLang="en-US" sz="2400" dirty="0">
              <a:latin typeface="+mn-lt"/>
            </a:endParaRPr>
          </a:p>
        </p:txBody>
      </p:sp>
      <p:pic>
        <p:nvPicPr>
          <p:cNvPr id="5" name="Picture 4" descr="Code has 3 lines, as follows. Line 1. Plus plus passes semicolon. Line 2. Plus plus failures semicolon. Line 3. Plus plus student counter semicolo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858" y="2566953"/>
            <a:ext cx="2755900" cy="939800"/>
          </a:xfrm>
          <a:prstGeom prst="rect">
            <a:avLst/>
          </a:prstGeom>
        </p:spPr>
      </p:pic>
      <p:sp>
        <p:nvSpPr>
          <p:cNvPr id="4" name="Text Placeholder 3"/>
          <p:cNvSpPr>
            <a:spLocks noGrp="1"/>
          </p:cNvSpPr>
          <p:nvPr>
            <p:ph type="body" idx="2"/>
          </p:nvPr>
        </p:nvSpPr>
        <p:spPr>
          <a:xfrm>
            <a:off x="457200" y="3611249"/>
            <a:ext cx="8229600" cy="435429"/>
          </a:xfrm>
        </p:spPr>
        <p:txBody>
          <a:bodyPr/>
          <a:lstStyle/>
          <a:p>
            <a:r>
              <a:rPr lang="en-US" altLang="en-US" sz="2400" dirty="0">
                <a:latin typeface="+mn-lt"/>
              </a:rPr>
              <a:t>Or with postfix increment operators</a:t>
            </a:r>
            <a:r>
              <a:rPr lang="en-US" altLang="en-US" sz="2400" dirty="0" smtClean="0">
                <a:latin typeface="+mn-lt"/>
              </a:rPr>
              <a:t>:</a:t>
            </a:r>
            <a:endParaRPr lang="en-US" altLang="en-US" sz="2400" dirty="0">
              <a:latin typeface="+mn-lt"/>
            </a:endParaRPr>
          </a:p>
        </p:txBody>
      </p:sp>
      <p:pic>
        <p:nvPicPr>
          <p:cNvPr id="6" name="Picture 5" descr="Code has 3 lines, as follows. Line 1. Passes plus plus semicolon. Line 2. Failures plus plus semicolon. Line 3. Student counter plus plus semicol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4858" y="4270735"/>
            <a:ext cx="2755900" cy="927100"/>
          </a:xfrm>
          <a:prstGeom prst="rect">
            <a:avLst/>
          </a:prstGeom>
        </p:spPr>
      </p:pic>
    </p:spTree>
    <p:extLst>
      <p:ext uri="{BB962C8B-B14F-4D97-AF65-F5344CB8AC3E}">
        <p14:creationId xmlns:p14="http://schemas.microsoft.com/office/powerpoint/2010/main" val="22441422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Programming Error 5.5</a:t>
            </a:r>
          </a:p>
        </p:txBody>
      </p:sp>
      <p:sp>
        <p:nvSpPr>
          <p:cNvPr id="3" name="Text Placeholder 2"/>
          <p:cNvSpPr>
            <a:spLocks noGrp="1"/>
          </p:cNvSpPr>
          <p:nvPr>
            <p:ph type="body" idx="1"/>
          </p:nvPr>
        </p:nvSpPr>
        <p:spPr>
          <a:xfrm>
            <a:off x="457200" y="1600201"/>
            <a:ext cx="8229600" cy="1211265"/>
          </a:xfrm>
        </p:spPr>
        <p:txBody>
          <a:bodyPr/>
          <a:lstStyle/>
          <a:p>
            <a:pPr marL="0" indent="0">
              <a:buNone/>
            </a:pPr>
            <a:r>
              <a:rPr lang="en-US" sz="2400" dirty="0">
                <a:latin typeface="+mn-lt"/>
              </a:rPr>
              <a:t>Attempting to use the increment or decrement operator on an expression other than one </a:t>
            </a:r>
            <a:r>
              <a:rPr lang="en-US" sz="2400" dirty="0" smtClean="0">
                <a:latin typeface="+mn-lt"/>
              </a:rPr>
              <a:t>to </a:t>
            </a:r>
            <a:r>
              <a:rPr lang="en-US" sz="2400" dirty="0">
                <a:latin typeface="+mn-lt"/>
              </a:rPr>
              <a:t>which a value can be assigned is a syntax error. For example, </a:t>
            </a:r>
            <a:r>
              <a:rPr lang="en-US" sz="2400" dirty="0" smtClean="0">
                <a:latin typeface="+mn-lt"/>
              </a:rPr>
              <a:t>writing</a:t>
            </a:r>
            <a:endParaRPr lang="en-US" sz="2400" dirty="0">
              <a:latin typeface="+mn-lt"/>
            </a:endParaRPr>
          </a:p>
        </p:txBody>
      </p:sp>
      <p:graphicFrame>
        <p:nvGraphicFramePr>
          <p:cNvPr id="11" name="Object 10" descr="Plus plus left parenthesis x + 1 right parenthesis"/>
          <p:cNvGraphicFramePr>
            <a:graphicFrameLocks noChangeAspect="1"/>
          </p:cNvGraphicFramePr>
          <p:nvPr>
            <p:extLst>
              <p:ext uri="{D42A27DB-BD31-4B8C-83A1-F6EECF244321}">
                <p14:modId xmlns:p14="http://schemas.microsoft.com/office/powerpoint/2010/main" val="278510175"/>
              </p:ext>
            </p:extLst>
          </p:nvPr>
        </p:nvGraphicFramePr>
        <p:xfrm>
          <a:off x="7065963" y="2451100"/>
          <a:ext cx="1192212" cy="360363"/>
        </p:xfrm>
        <a:graphic>
          <a:graphicData uri="http://schemas.openxmlformats.org/presentationml/2006/ole">
            <mc:AlternateContent xmlns:mc="http://schemas.openxmlformats.org/markup-compatibility/2006">
              <mc:Choice xmlns:v="urn:schemas-microsoft-com:vml" Requires="v">
                <p:oleObj spid="_x0000_s3514" name="Equation" r:id="rId3" imgW="672840" imgH="203040" progId="Equation.DSMT4">
                  <p:embed/>
                </p:oleObj>
              </mc:Choice>
              <mc:Fallback>
                <p:oleObj name="Equation" r:id="rId3" imgW="672840" imgH="203040" progId="Equation.DSMT4">
                  <p:embed/>
                  <p:pic>
                    <p:nvPicPr>
                      <p:cNvPr id="0" name=""/>
                      <p:cNvPicPr/>
                      <p:nvPr/>
                    </p:nvPicPr>
                    <p:blipFill>
                      <a:blip r:embed="rId4"/>
                      <a:stretch>
                        <a:fillRect/>
                      </a:stretch>
                    </p:blipFill>
                    <p:spPr>
                      <a:xfrm>
                        <a:off x="7065963" y="2451100"/>
                        <a:ext cx="1192212" cy="360363"/>
                      </a:xfrm>
                      <a:prstGeom prst="rect">
                        <a:avLst/>
                      </a:prstGeom>
                    </p:spPr>
                  </p:pic>
                </p:oleObj>
              </mc:Fallback>
            </mc:AlternateContent>
          </a:graphicData>
        </a:graphic>
      </p:graphicFrame>
      <p:sp>
        <p:nvSpPr>
          <p:cNvPr id="4" name="Content Placeholder 3"/>
          <p:cNvSpPr>
            <a:spLocks noGrp="1"/>
          </p:cNvSpPr>
          <p:nvPr>
            <p:ph sz="quarter" idx="13"/>
          </p:nvPr>
        </p:nvSpPr>
        <p:spPr>
          <a:xfrm>
            <a:off x="457200" y="2691749"/>
            <a:ext cx="3737429" cy="361999"/>
          </a:xfrm>
        </p:spPr>
        <p:txBody>
          <a:bodyPr/>
          <a:lstStyle/>
          <a:p>
            <a:pPr marL="432" indent="0">
              <a:buNone/>
            </a:pPr>
            <a:r>
              <a:rPr lang="en-US" sz="2400" dirty="0">
                <a:latin typeface="+mn-lt"/>
              </a:rPr>
              <a:t>is a syntax error, because</a:t>
            </a:r>
          </a:p>
        </p:txBody>
      </p:sp>
      <p:graphicFrame>
        <p:nvGraphicFramePr>
          <p:cNvPr id="12" name="Object 11" descr="Left parenthesis x + 1 right parenthesis"/>
          <p:cNvGraphicFramePr>
            <a:graphicFrameLocks noChangeAspect="1"/>
          </p:cNvGraphicFramePr>
          <p:nvPr>
            <p:extLst>
              <p:ext uri="{D42A27DB-BD31-4B8C-83A1-F6EECF244321}">
                <p14:modId xmlns:p14="http://schemas.microsoft.com/office/powerpoint/2010/main" val="838765364"/>
              </p:ext>
            </p:extLst>
          </p:nvPr>
        </p:nvGraphicFramePr>
        <p:xfrm>
          <a:off x="4112958" y="2811463"/>
          <a:ext cx="765175" cy="360362"/>
        </p:xfrm>
        <a:graphic>
          <a:graphicData uri="http://schemas.openxmlformats.org/presentationml/2006/ole">
            <mc:AlternateContent xmlns:mc="http://schemas.openxmlformats.org/markup-compatibility/2006">
              <mc:Choice xmlns:v="urn:schemas-microsoft-com:vml" Requires="v">
                <p:oleObj spid="_x0000_s3515" name="Equation" r:id="rId5" imgW="431640" imgH="203040" progId="Equation.DSMT4">
                  <p:embed/>
                </p:oleObj>
              </mc:Choice>
              <mc:Fallback>
                <p:oleObj name="Equation" r:id="rId5" imgW="431640" imgH="203040" progId="Equation.DSMT4">
                  <p:embed/>
                  <p:pic>
                    <p:nvPicPr>
                      <p:cNvPr id="11" name="Object 10"/>
                      <p:cNvPicPr/>
                      <p:nvPr/>
                    </p:nvPicPr>
                    <p:blipFill>
                      <a:blip r:embed="rId6"/>
                      <a:stretch>
                        <a:fillRect/>
                      </a:stretch>
                    </p:blipFill>
                    <p:spPr>
                      <a:xfrm>
                        <a:off x="4112958" y="2811463"/>
                        <a:ext cx="765175" cy="360362"/>
                      </a:xfrm>
                      <a:prstGeom prst="rect">
                        <a:avLst/>
                      </a:prstGeom>
                    </p:spPr>
                  </p:pic>
                </p:oleObj>
              </mc:Fallback>
            </mc:AlternateContent>
          </a:graphicData>
        </a:graphic>
      </p:graphicFrame>
      <p:sp>
        <p:nvSpPr>
          <p:cNvPr id="5" name="Content Placeholder 4"/>
          <p:cNvSpPr>
            <a:spLocks noGrp="1"/>
          </p:cNvSpPr>
          <p:nvPr>
            <p:ph sz="quarter" idx="14"/>
          </p:nvPr>
        </p:nvSpPr>
        <p:spPr>
          <a:xfrm>
            <a:off x="4849778" y="2704537"/>
            <a:ext cx="3250293" cy="453151"/>
          </a:xfrm>
        </p:spPr>
        <p:txBody>
          <a:bodyPr/>
          <a:lstStyle/>
          <a:p>
            <a:pPr marL="432" indent="0">
              <a:buNone/>
            </a:pPr>
            <a:r>
              <a:rPr lang="en-US" sz="2400" dirty="0">
                <a:latin typeface="+mn-lt"/>
              </a:rPr>
              <a:t>is not an expression </a:t>
            </a:r>
            <a:r>
              <a:rPr lang="en-US" sz="2400" dirty="0" smtClean="0">
                <a:latin typeface="+mn-lt"/>
              </a:rPr>
              <a:t>to</a:t>
            </a:r>
            <a:endParaRPr lang="en-US" sz="2400" dirty="0">
              <a:latin typeface="+mn-lt"/>
            </a:endParaRPr>
          </a:p>
        </p:txBody>
      </p:sp>
      <p:sp>
        <p:nvSpPr>
          <p:cNvPr id="6" name="Content Placeholder 5"/>
          <p:cNvSpPr>
            <a:spLocks noGrp="1"/>
          </p:cNvSpPr>
          <p:nvPr>
            <p:ph sz="quarter" idx="15"/>
          </p:nvPr>
        </p:nvSpPr>
        <p:spPr>
          <a:xfrm>
            <a:off x="457200" y="3068732"/>
            <a:ext cx="4466318" cy="434684"/>
          </a:xfrm>
        </p:spPr>
        <p:txBody>
          <a:bodyPr/>
          <a:lstStyle/>
          <a:p>
            <a:pPr marL="432" indent="0">
              <a:buNone/>
            </a:pPr>
            <a:r>
              <a:rPr lang="en-US" sz="2400" dirty="0">
                <a:latin typeface="+mn-lt"/>
              </a:rPr>
              <a:t>which a value can be assigned.</a:t>
            </a:r>
          </a:p>
        </p:txBody>
      </p:sp>
    </p:spTree>
    <p:extLst>
      <p:ext uri="{BB962C8B-B14F-4D97-AF65-F5344CB8AC3E}">
        <p14:creationId xmlns:p14="http://schemas.microsoft.com/office/powerpoint/2010/main" val="4250140805"/>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dirty="0"/>
              <a:t>5.13.3 Operator Precedence and Associativity</a:t>
            </a:r>
          </a:p>
        </p:txBody>
      </p:sp>
      <p:sp>
        <p:nvSpPr>
          <p:cNvPr id="3" name="Text Placeholder 2"/>
          <p:cNvSpPr>
            <a:spLocks noGrp="1"/>
          </p:cNvSpPr>
          <p:nvPr>
            <p:ph type="body" idx="1"/>
          </p:nvPr>
        </p:nvSpPr>
        <p:spPr/>
        <p:txBody>
          <a:bodyPr/>
          <a:lstStyle/>
          <a:p>
            <a:r>
              <a:rPr lang="en-US" sz="2400" dirty="0" smtClean="0">
                <a:latin typeface="+mn-lt"/>
              </a:rPr>
              <a:t>Figure 5.17 shows the precedence and associativity of the operators we’ve introduced to this point.</a:t>
            </a:r>
            <a:endParaRPr lang="en-US" sz="2400" dirty="0">
              <a:latin typeface="+mn-lt"/>
            </a:endParaRPr>
          </a:p>
        </p:txBody>
      </p:sp>
    </p:spTree>
    <p:extLst>
      <p:ext uri="{BB962C8B-B14F-4D97-AF65-F5344CB8AC3E}">
        <p14:creationId xmlns:p14="http://schemas.microsoft.com/office/powerpoint/2010/main" val="166059051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smtClean="0"/>
              <a:t>Figure 5.17 Precedence </a:t>
            </a:r>
            <a:r>
              <a:rPr lang="en-US" dirty="0"/>
              <a:t>and Associativity of the Operators Discussed So </a:t>
            </a:r>
            <a:r>
              <a:rPr lang="en-US" dirty="0" smtClean="0"/>
              <a:t>Far</a:t>
            </a:r>
            <a:endParaRPr lang="en-US" dirty="0"/>
          </a:p>
        </p:txBody>
      </p:sp>
      <p:pic>
        <p:nvPicPr>
          <p:cNvPr id="3" name="Picture 2" descr="A table. The table has 8 rows and 3 columns. The columns have the following headings from left to right. Operators, Associativity, Type. The row entries are as follows. Row 1. Operators, period, new, plus plus, postfix, hyphen hyphen, postfix. Associativity, left to right. Type, highest precedence. Row 2. Operators, plus plus, hyphen hyphen, plus, hyphen, type. Associativity, right to left. Type, unary prefix. Row 3. Operators, asterisk, forward slash, percent. Associativity, left to right. Type, multiplicative. Row 4. Operators, plus, hyphen. Associativity, left to right. Type, additive. Row 5. Operators, left angle bracket, left angle bracket equals, right angle bracket, right angle bracket equals. Associativity, left to right. Type, relational. Row 6. Operators, equals equals, exclamation point equals. Associativity, left to right. Type, equality. Row 7. Operators, question mark, colon. Associativity, right to left. Type, conditional. Row 8. Operators, equals, plus equals, hyphen equals, asterisk equals, forward slash equals, percent equals. Associativity, right to left. Type, assignmen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488" y="1749585"/>
            <a:ext cx="7557025" cy="3910374"/>
          </a:xfrm>
          <a:prstGeom prst="rect">
            <a:avLst/>
          </a:prstGeom>
        </p:spPr>
      </p:pic>
    </p:spTree>
    <p:extLst>
      <p:ext uri="{BB962C8B-B14F-4D97-AF65-F5344CB8AC3E}">
        <p14:creationId xmlns:p14="http://schemas.microsoft.com/office/powerpoint/2010/main" val="319506177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5.14 </a:t>
            </a:r>
            <a:r>
              <a:rPr lang="en-US" dirty="0" smtClean="0"/>
              <a:t>Simple </a:t>
            </a:r>
            <a:r>
              <a:rPr lang="en-US" dirty="0"/>
              <a:t>Types</a:t>
            </a:r>
          </a:p>
        </p:txBody>
      </p:sp>
      <p:sp>
        <p:nvSpPr>
          <p:cNvPr id="3" name="Text Placeholder 2"/>
          <p:cNvSpPr>
            <a:spLocks noGrp="1"/>
          </p:cNvSpPr>
          <p:nvPr>
            <p:ph type="body" idx="1"/>
          </p:nvPr>
        </p:nvSpPr>
        <p:spPr>
          <a:xfrm>
            <a:off x="457200" y="1600201"/>
            <a:ext cx="8229600" cy="779460"/>
          </a:xfrm>
        </p:spPr>
        <p:txBody>
          <a:bodyPr/>
          <a:lstStyle/>
          <a:p>
            <a:pPr>
              <a:buFont typeface="Times New Roman" panose="02020603050405020304" pitchFamily="18" charset="0"/>
              <a:buChar char="•"/>
            </a:pPr>
            <a:r>
              <a:rPr lang="en-US" altLang="en-US" sz="2400" dirty="0">
                <a:solidFill>
                  <a:srgbClr val="000000"/>
                </a:solidFill>
                <a:latin typeface="+mn-lt"/>
              </a:rPr>
              <a:t>The table in Appendix B, Simple Types, lists the 13 </a:t>
            </a:r>
            <a:r>
              <a:rPr lang="en-US" altLang="en-US" sz="2400" b="1" dirty="0">
                <a:solidFill>
                  <a:schemeClr val="tx1"/>
                </a:solidFill>
                <a:latin typeface="+mn-lt"/>
              </a:rPr>
              <a:t>simple types</a:t>
            </a:r>
            <a:r>
              <a:rPr lang="en-US" altLang="en-US" sz="2400" dirty="0">
                <a:solidFill>
                  <a:srgbClr val="000000"/>
                </a:solidFill>
                <a:latin typeface="+mn-lt"/>
              </a:rPr>
              <a:t> </a:t>
            </a:r>
            <a:r>
              <a:rPr lang="en-US" altLang="en-US" sz="2400" dirty="0" smtClean="0">
                <a:solidFill>
                  <a:srgbClr val="000000"/>
                </a:solidFill>
                <a:latin typeface="+mn-lt"/>
              </a:rPr>
              <a:t>in</a:t>
            </a: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3718486101"/>
              </p:ext>
            </p:extLst>
          </p:nvPr>
        </p:nvGraphicFramePr>
        <p:xfrm>
          <a:off x="3048054" y="2111840"/>
          <a:ext cx="522407" cy="332444"/>
        </p:xfrm>
        <a:graphic>
          <a:graphicData uri="http://schemas.openxmlformats.org/presentationml/2006/ole">
            <mc:AlternateContent xmlns:mc="http://schemas.openxmlformats.org/markup-compatibility/2006">
              <mc:Choice xmlns:v="urn:schemas-microsoft-com:vml" Requires="v">
                <p:oleObj spid="_x0000_s23816" name="Equation" r:id="rId3" imgW="279360" imgH="177480" progId="Equation.DSMT4">
                  <p:embed/>
                </p:oleObj>
              </mc:Choice>
              <mc:Fallback>
                <p:oleObj name="Equation" r:id="rId3" imgW="279360" imgH="177480" progId="Equation.DSMT4">
                  <p:embed/>
                  <p:pic>
                    <p:nvPicPr>
                      <p:cNvPr id="0" name=""/>
                      <p:cNvPicPr/>
                      <p:nvPr/>
                    </p:nvPicPr>
                    <p:blipFill>
                      <a:blip r:embed="rId4"/>
                      <a:stretch>
                        <a:fillRect/>
                      </a:stretch>
                    </p:blipFill>
                    <p:spPr>
                      <a:xfrm>
                        <a:off x="3048054" y="2111840"/>
                        <a:ext cx="522407" cy="332444"/>
                      </a:xfrm>
                      <a:prstGeom prst="rect">
                        <a:avLst/>
                      </a:prstGeom>
                    </p:spPr>
                  </p:pic>
                </p:oleObj>
              </mc:Fallback>
            </mc:AlternateContent>
          </a:graphicData>
        </a:graphic>
      </p:graphicFrame>
      <p:sp>
        <p:nvSpPr>
          <p:cNvPr id="4" name="Content Placeholder 3"/>
          <p:cNvSpPr>
            <a:spLocks noGrp="1"/>
          </p:cNvSpPr>
          <p:nvPr>
            <p:ph sz="quarter" idx="13"/>
          </p:nvPr>
        </p:nvSpPr>
        <p:spPr>
          <a:xfrm>
            <a:off x="457200" y="2527141"/>
            <a:ext cx="254000" cy="436108"/>
          </a:xfrm>
        </p:spPr>
        <p:txBody>
          <a:bodyPr/>
          <a:lstStyle/>
          <a:p>
            <a:r>
              <a:rPr lang="en-US" sz="2400" dirty="0" smtClean="0">
                <a:latin typeface="+mn-lt"/>
              </a:rPr>
              <a:t> </a:t>
            </a:r>
            <a:endParaRPr lang="en-US" sz="2400" dirty="0">
              <a:latin typeface="+mn-lt"/>
            </a:endParaRPr>
          </a:p>
        </p:txBody>
      </p:sp>
      <p:graphicFrame>
        <p:nvGraphicFramePr>
          <p:cNvPr id="10" name="Object 9" descr="C sharp"/>
          <p:cNvGraphicFramePr>
            <a:graphicFrameLocks noChangeAspect="1"/>
          </p:cNvGraphicFramePr>
          <p:nvPr>
            <p:extLst>
              <p:ext uri="{D42A27DB-BD31-4B8C-83A1-F6EECF244321}">
                <p14:modId xmlns:p14="http://schemas.microsoft.com/office/powerpoint/2010/main" val="1354036948"/>
              </p:ext>
            </p:extLst>
          </p:nvPr>
        </p:nvGraphicFramePr>
        <p:xfrm>
          <a:off x="746497" y="2675085"/>
          <a:ext cx="454198" cy="335064"/>
        </p:xfrm>
        <a:graphic>
          <a:graphicData uri="http://schemas.openxmlformats.org/presentationml/2006/ole">
            <mc:AlternateContent xmlns:mc="http://schemas.openxmlformats.org/markup-compatibility/2006">
              <mc:Choice xmlns:v="urn:schemas-microsoft-com:vml" Requires="v">
                <p:oleObj spid="_x0000_s23817" name="Equation" r:id="rId5" imgW="241200" imgH="177480" progId="Equation.DSMT4">
                  <p:embed/>
                </p:oleObj>
              </mc:Choice>
              <mc:Fallback>
                <p:oleObj name="Equation" r:id="rId5" imgW="241200" imgH="177480" progId="Equation.DSMT4">
                  <p:embed/>
                  <p:pic>
                    <p:nvPicPr>
                      <p:cNvPr id="9" name="Object 8"/>
                      <p:cNvPicPr/>
                      <p:nvPr/>
                    </p:nvPicPr>
                    <p:blipFill>
                      <a:blip r:embed="rId6"/>
                      <a:stretch>
                        <a:fillRect/>
                      </a:stretch>
                    </p:blipFill>
                    <p:spPr>
                      <a:xfrm>
                        <a:off x="746497" y="2675085"/>
                        <a:ext cx="454198" cy="335064"/>
                      </a:xfrm>
                      <a:prstGeom prst="rect">
                        <a:avLst/>
                      </a:prstGeom>
                    </p:spPr>
                  </p:pic>
                </p:oleObj>
              </mc:Fallback>
            </mc:AlternateContent>
          </a:graphicData>
        </a:graphic>
      </p:graphicFrame>
      <p:sp>
        <p:nvSpPr>
          <p:cNvPr id="5" name="Content Placeholder 4"/>
          <p:cNvSpPr>
            <a:spLocks noGrp="1"/>
          </p:cNvSpPr>
          <p:nvPr>
            <p:ph sz="quarter" idx="14"/>
          </p:nvPr>
        </p:nvSpPr>
        <p:spPr>
          <a:xfrm>
            <a:off x="454025" y="2541888"/>
            <a:ext cx="8232775" cy="3527653"/>
          </a:xfrm>
        </p:spPr>
        <p:txBody>
          <a:bodyPr/>
          <a:lstStyle/>
          <a:p>
            <a:pPr marL="0" indent="711200">
              <a:buNone/>
            </a:pPr>
            <a:r>
              <a:rPr lang="en-US" altLang="en-US" sz="2400" dirty="0">
                <a:solidFill>
                  <a:srgbClr val="000000"/>
                </a:solidFill>
                <a:latin typeface="+mn-lt"/>
              </a:rPr>
              <a:t>requires </a:t>
            </a:r>
            <a:r>
              <a:rPr lang="en-US" altLang="en-US" sz="2400" b="1" dirty="0">
                <a:solidFill>
                  <a:srgbClr val="000000"/>
                </a:solidFill>
                <a:latin typeface="+mn-lt"/>
              </a:rPr>
              <a:t>all</a:t>
            </a:r>
            <a:r>
              <a:rPr lang="en-US" altLang="en-US" sz="2400" dirty="0">
                <a:solidFill>
                  <a:srgbClr val="000000"/>
                </a:solidFill>
                <a:latin typeface="+mn-lt"/>
              </a:rPr>
              <a:t> variables to have a type.</a:t>
            </a:r>
          </a:p>
          <a:p>
            <a:pPr>
              <a:buFont typeface="Times New Roman" panose="02020603050405020304" pitchFamily="18" charset="0"/>
              <a:buChar char="•"/>
            </a:pPr>
            <a:r>
              <a:rPr lang="en-US" altLang="en-US" sz="2400" dirty="0">
                <a:solidFill>
                  <a:srgbClr val="000000"/>
                </a:solidFill>
                <a:latin typeface="+mn-lt"/>
              </a:rPr>
              <a:t>Instance variables of types </a:t>
            </a:r>
            <a:r>
              <a:rPr lang="en-US" altLang="en-US" sz="2400" dirty="0">
                <a:solidFill>
                  <a:srgbClr val="000000"/>
                </a:solidFill>
                <a:latin typeface="+mn-lt"/>
                <a:ea typeface="Times New Roman" panose="02020603050405020304" pitchFamily="18" charset="0"/>
                <a:cs typeface="Consolas" panose="020B0609020204030204" pitchFamily="49" charset="0"/>
              </a:rPr>
              <a:t>char</a:t>
            </a:r>
            <a:r>
              <a:rPr lang="en-US" altLang="en-US" sz="2400" dirty="0">
                <a:solidFill>
                  <a:srgbClr val="000000"/>
                </a:solidFill>
                <a:latin typeface="+mn-lt"/>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byte</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sbyte</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short</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ushort</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int</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 uint</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long</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ulong</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float</a:t>
            </a:r>
            <a:r>
              <a:rPr lang="en-US" altLang="en-US" sz="2400" dirty="0">
                <a:solidFill>
                  <a:srgbClr val="000000"/>
                </a:solidFill>
                <a:latin typeface="+mn-lt"/>
                <a:ea typeface="Times New Roman" panose="02020603050405020304" pitchFamily="18" charset="0"/>
                <a:cs typeface="Calibri" panose="020F0502020204030204" pitchFamily="34" charset="0"/>
              </a:rPr>
              <a:t>,</a:t>
            </a:r>
            <a:r>
              <a:rPr lang="en-US" altLang="en-US" sz="2400" dirty="0">
                <a:solidFill>
                  <a:srgbClr val="000000"/>
                </a:solidFill>
                <a:ea typeface="Times New Roman" panose="02020603050405020304" pitchFamily="18" charset="0"/>
                <a:cs typeface="Calibri" panose="020F0502020204030204" pitchFamily="34" charset="0"/>
              </a:rPr>
              <a:t> </a:t>
            </a:r>
            <a:r>
              <a:rPr lang="en-US" altLang="en-US" sz="2400" dirty="0">
                <a:solidFill>
                  <a:srgbClr val="000000"/>
                </a:solidFill>
                <a:latin typeface="Consolas" panose="020B0609020204030204" pitchFamily="49" charset="0"/>
                <a:ea typeface="Times New Roman" panose="02020603050405020304" pitchFamily="18" charset="0"/>
                <a:cs typeface="Consolas" panose="020B0609020204030204" pitchFamily="49" charset="0"/>
              </a:rPr>
              <a:t>double</a:t>
            </a:r>
            <a:r>
              <a:rPr lang="en-US" altLang="en-US" sz="2400" dirty="0">
                <a:solidFill>
                  <a:srgbClr val="000000"/>
                </a:solidFill>
                <a:latin typeface="+mn-lt"/>
                <a:ea typeface="Times New Roman" panose="02020603050405020304" pitchFamily="18" charset="0"/>
                <a:cs typeface="Calibri" panose="020F0502020204030204" pitchFamily="34" charset="0"/>
              </a:rPr>
              <a:t>, </a:t>
            </a:r>
            <a:r>
              <a:rPr lang="en-US" altLang="en-US" sz="2400" dirty="0">
                <a:solidFill>
                  <a:srgbClr val="000000"/>
                </a:solidFill>
                <a:latin typeface="+mn-lt"/>
              </a:rPr>
              <a:t>and decimal are all given the value</a:t>
            </a:r>
            <a:r>
              <a:rPr lang="en-US" altLang="en-US" sz="2400" dirty="0">
                <a:solidFill>
                  <a:srgbClr val="000000"/>
                </a:solidFill>
              </a:rPr>
              <a:t> </a:t>
            </a:r>
            <a:r>
              <a:rPr lang="en-US" altLang="en-US" sz="2400" dirty="0">
                <a:solidFill>
                  <a:srgbClr val="000000"/>
                </a:solidFill>
                <a:latin typeface="Consolas" panose="020B0609020204030204" pitchFamily="49" charset="0"/>
                <a:cs typeface="Consolas" panose="020B0609020204030204" pitchFamily="49" charset="0"/>
              </a:rPr>
              <a:t>0</a:t>
            </a:r>
            <a:r>
              <a:rPr lang="en-US" altLang="en-US" sz="2400" dirty="0">
                <a:solidFill>
                  <a:srgbClr val="000000"/>
                </a:solidFill>
              </a:rPr>
              <a:t> </a:t>
            </a:r>
            <a:r>
              <a:rPr lang="en-US" altLang="en-US" sz="2400" dirty="0">
                <a:solidFill>
                  <a:srgbClr val="000000"/>
                </a:solidFill>
                <a:latin typeface="+mn-lt"/>
              </a:rPr>
              <a:t>by default.</a:t>
            </a:r>
          </a:p>
          <a:p>
            <a:pPr>
              <a:buFont typeface="Times New Roman" panose="02020603050405020304" pitchFamily="18" charset="0"/>
              <a:buChar char="•"/>
            </a:pPr>
            <a:r>
              <a:rPr lang="en-US" altLang="en-US" sz="2400" dirty="0">
                <a:solidFill>
                  <a:srgbClr val="000000"/>
                </a:solidFill>
                <a:latin typeface="+mn-lt"/>
              </a:rPr>
              <a:t>Instance variables of type </a:t>
            </a:r>
            <a:r>
              <a:rPr lang="en-US" altLang="en-US" sz="2400" dirty="0">
                <a:solidFill>
                  <a:srgbClr val="000000"/>
                </a:solidFill>
                <a:latin typeface="Consolas" panose="020B0609020204030204" pitchFamily="49" charset="0"/>
                <a:cs typeface="Consolas" panose="020B0609020204030204" pitchFamily="49" charset="0"/>
              </a:rPr>
              <a:t>bool</a:t>
            </a:r>
            <a:r>
              <a:rPr lang="en-US" altLang="en-US" sz="2400" dirty="0">
                <a:solidFill>
                  <a:srgbClr val="000000"/>
                </a:solidFill>
              </a:rPr>
              <a:t> </a:t>
            </a:r>
            <a:r>
              <a:rPr lang="en-US" altLang="en-US" sz="2400" dirty="0">
                <a:solidFill>
                  <a:srgbClr val="000000"/>
                </a:solidFill>
                <a:latin typeface="+mn-lt"/>
              </a:rPr>
              <a:t>are given the value </a:t>
            </a:r>
            <a:r>
              <a:rPr lang="en-US" altLang="en-US" sz="2400" dirty="0">
                <a:solidFill>
                  <a:srgbClr val="000000"/>
                </a:solidFill>
                <a:latin typeface="Consolas" panose="020B0609020204030204" pitchFamily="49" charset="0"/>
                <a:cs typeface="Consolas" panose="020B0609020204030204" pitchFamily="49" charset="0"/>
              </a:rPr>
              <a:t>false</a:t>
            </a:r>
            <a:r>
              <a:rPr lang="en-US" altLang="en-US" sz="2400" dirty="0">
                <a:solidFill>
                  <a:srgbClr val="000000"/>
                </a:solidFill>
              </a:rPr>
              <a:t> </a:t>
            </a:r>
            <a:r>
              <a:rPr lang="en-US" altLang="en-US" sz="2400" dirty="0">
                <a:solidFill>
                  <a:srgbClr val="000000"/>
                </a:solidFill>
                <a:latin typeface="+mn-lt"/>
              </a:rPr>
              <a:t>by default</a:t>
            </a:r>
            <a:r>
              <a:rPr lang="en-US" altLang="en-US" sz="2400" dirty="0" smtClean="0">
                <a:solidFill>
                  <a:srgbClr val="000000"/>
                </a:solidFill>
                <a:latin typeface="+mn-lt"/>
              </a:rPr>
              <a:t>.</a:t>
            </a:r>
            <a:endParaRPr lang="en-US" altLang="en-US" sz="2400" dirty="0">
              <a:solidFill>
                <a:srgbClr val="000000"/>
              </a:solidFill>
              <a:latin typeface="+mn-lt"/>
            </a:endParaRPr>
          </a:p>
          <a:p>
            <a:r>
              <a:rPr lang="en-US" sz="2400" dirty="0">
                <a:latin typeface="+mn-lt"/>
              </a:rPr>
              <a:t>Reference-type instance variables are initialized by default to the value </a:t>
            </a:r>
            <a:r>
              <a:rPr lang="en-US" sz="2400" dirty="0">
                <a:latin typeface="Consolas" panose="020B0609020204030204" pitchFamily="49" charset="0"/>
                <a:cs typeface="Consolas" panose="020B0609020204030204" pitchFamily="49" charset="0"/>
              </a:rPr>
              <a:t>null</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172868657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lt2"/>
                </a:solidFill>
              </a:rPr>
              <a:t>Copyright</a:t>
            </a:r>
            <a:endParaRPr lang="en-US" dirty="0"/>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860425"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7270236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5.3 Pseudocode </a:t>
            </a:r>
            <a:r>
              <a:rPr lang="en-US" sz="2000" b="0" dirty="0" smtClean="0"/>
              <a:t>(1 of 2)</a:t>
            </a:r>
            <a:endParaRPr lang="en-US" b="0" dirty="0"/>
          </a:p>
        </p:txBody>
      </p:sp>
      <p:sp>
        <p:nvSpPr>
          <p:cNvPr id="3" name="Text Placeholder 2"/>
          <p:cNvSpPr>
            <a:spLocks noGrp="1"/>
          </p:cNvSpPr>
          <p:nvPr>
            <p:ph type="body" idx="1"/>
          </p:nvPr>
        </p:nvSpPr>
        <p:spPr>
          <a:xfrm>
            <a:off x="457200" y="1600200"/>
            <a:ext cx="8229600" cy="2732493"/>
          </a:xfrm>
        </p:spPr>
        <p:txBody>
          <a:bodyPr/>
          <a:lstStyle/>
          <a:p>
            <a:r>
              <a:rPr lang="en-US" altLang="en-US" sz="2400" dirty="0">
                <a:latin typeface="+mn-lt"/>
              </a:rPr>
              <a:t>Pseudocode is similar to English—it’s not a programming language.</a:t>
            </a:r>
          </a:p>
          <a:p>
            <a:r>
              <a:rPr lang="en-US" altLang="en-US" sz="2400" dirty="0">
                <a:latin typeface="+mn-lt"/>
              </a:rPr>
              <a:t>It helps you “think out” an app before attempting to write it.</a:t>
            </a:r>
          </a:p>
          <a:p>
            <a:r>
              <a:rPr lang="en-US" altLang="en-US" sz="2400" dirty="0">
                <a:latin typeface="+mn-lt"/>
              </a:rPr>
              <a:t>A carefully prepared pseudocode app can easily be converted to a </a:t>
            </a:r>
            <a:r>
              <a:rPr lang="en-US" altLang="en-US" sz="2400" dirty="0" smtClean="0">
                <a:latin typeface="+mn-lt"/>
              </a:rPr>
              <a:t>corresponding</a:t>
            </a:r>
            <a:endParaRPr lang="en-US" sz="2400" dirty="0">
              <a:latin typeface="+mn-lt"/>
            </a:endParaRPr>
          </a:p>
        </p:txBody>
      </p:sp>
      <p:graphicFrame>
        <p:nvGraphicFramePr>
          <p:cNvPr id="5" name="Object 4" descr="C sharp app."/>
          <p:cNvGraphicFramePr>
            <a:graphicFrameLocks noChangeAspect="1"/>
          </p:cNvGraphicFramePr>
          <p:nvPr>
            <p:extLst>
              <p:ext uri="{D42A27DB-BD31-4B8C-83A1-F6EECF244321}">
                <p14:modId xmlns:p14="http://schemas.microsoft.com/office/powerpoint/2010/main" val="2402442539"/>
              </p:ext>
            </p:extLst>
          </p:nvPr>
        </p:nvGraphicFramePr>
        <p:xfrm>
          <a:off x="4827370" y="3940581"/>
          <a:ext cx="1076325" cy="392112"/>
        </p:xfrm>
        <a:graphic>
          <a:graphicData uri="http://schemas.openxmlformats.org/presentationml/2006/ole">
            <mc:AlternateContent xmlns:mc="http://schemas.openxmlformats.org/markup-compatibility/2006">
              <mc:Choice xmlns:v="urn:schemas-microsoft-com:vml" Requires="v">
                <p:oleObj spid="_x0000_s7353" name="Equation" r:id="rId3" imgW="558720" imgH="203040" progId="Equation.DSMT4">
                  <p:embed/>
                </p:oleObj>
              </mc:Choice>
              <mc:Fallback>
                <p:oleObj name="Equation" r:id="rId3" imgW="558720" imgH="203040" progId="Equation.DSMT4">
                  <p:embed/>
                  <p:pic>
                    <p:nvPicPr>
                      <p:cNvPr id="0" name=""/>
                      <p:cNvPicPr/>
                      <p:nvPr/>
                    </p:nvPicPr>
                    <p:blipFill>
                      <a:blip r:embed="rId4"/>
                      <a:stretch>
                        <a:fillRect/>
                      </a:stretch>
                    </p:blipFill>
                    <p:spPr>
                      <a:xfrm>
                        <a:off x="4827370" y="3940581"/>
                        <a:ext cx="1076325" cy="392112"/>
                      </a:xfrm>
                      <a:prstGeom prst="rect">
                        <a:avLst/>
                      </a:prstGeom>
                    </p:spPr>
                  </p:pic>
                </p:oleObj>
              </mc:Fallback>
            </mc:AlternateContent>
          </a:graphicData>
        </a:graphic>
      </p:graphicFrame>
    </p:spTree>
    <p:extLst>
      <p:ext uri="{BB962C8B-B14F-4D97-AF65-F5344CB8AC3E}">
        <p14:creationId xmlns:p14="http://schemas.microsoft.com/office/powerpoint/2010/main" val="4286042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5.3 Pseudocode </a:t>
            </a:r>
            <a:r>
              <a:rPr lang="en-US" sz="2000" b="0" dirty="0" smtClean="0"/>
              <a:t>(2 </a:t>
            </a:r>
            <a:r>
              <a:rPr lang="en-US" sz="2000" b="0" dirty="0"/>
              <a:t>of 2)</a:t>
            </a:r>
            <a:endParaRPr lang="en-US" dirty="0"/>
          </a:p>
        </p:txBody>
      </p:sp>
      <p:sp>
        <p:nvSpPr>
          <p:cNvPr id="3" name="Text Placeholder 2"/>
          <p:cNvSpPr>
            <a:spLocks noGrp="1"/>
          </p:cNvSpPr>
          <p:nvPr>
            <p:ph type="body" idx="1"/>
          </p:nvPr>
        </p:nvSpPr>
        <p:spPr>
          <a:xfrm>
            <a:off x="457200" y="1600200"/>
            <a:ext cx="8229600" cy="2101645"/>
          </a:xfrm>
        </p:spPr>
        <p:txBody>
          <a:bodyPr/>
          <a:lstStyle/>
          <a:p>
            <a:r>
              <a:rPr lang="en-US" altLang="en-US" sz="2400" dirty="0">
                <a:latin typeface="+mn-lt"/>
              </a:rPr>
              <a:t>The pseudocode of </a:t>
            </a:r>
            <a:r>
              <a:rPr lang="en-US" altLang="en-US" sz="2400" dirty="0" smtClean="0">
                <a:latin typeface="+mn-lt"/>
              </a:rPr>
              <a:t>Figure </a:t>
            </a:r>
            <a:r>
              <a:rPr lang="en-US" altLang="en-US" sz="2400" dirty="0">
                <a:latin typeface="+mn-lt"/>
              </a:rPr>
              <a:t>5.1 corresponds to the algorithm that inputs two integers from the user, adds these integers and displays their sum</a:t>
            </a:r>
            <a:r>
              <a:rPr lang="en-US" altLang="en-US" sz="2400" dirty="0" smtClean="0">
                <a:latin typeface="+mn-lt"/>
              </a:rPr>
              <a:t>.</a:t>
            </a:r>
            <a:endParaRPr lang="en-US" altLang="en-US" sz="2400" dirty="0">
              <a:latin typeface="+mn-lt"/>
            </a:endParaRPr>
          </a:p>
          <a:p>
            <a:r>
              <a:rPr lang="en-US" altLang="en-US" sz="2400" dirty="0">
                <a:latin typeface="+mn-lt"/>
              </a:rPr>
              <a:t>The pseudocode statements are simply English statements that convey what task is to be performed </a:t>
            </a:r>
            <a:r>
              <a:rPr lang="en-US" altLang="en-US" sz="2400" dirty="0" smtClean="0">
                <a:latin typeface="+mn-lt"/>
              </a:rPr>
              <a:t>in</a:t>
            </a:r>
            <a:endParaRPr lang="en-US" sz="2400" dirty="0">
              <a:latin typeface="+mn-lt"/>
            </a:endParaRPr>
          </a:p>
        </p:txBody>
      </p:sp>
      <p:graphicFrame>
        <p:nvGraphicFramePr>
          <p:cNvPr id="4" name="Object 3" descr="C sharp."/>
          <p:cNvGraphicFramePr>
            <a:graphicFrameLocks noChangeAspect="1"/>
          </p:cNvGraphicFramePr>
          <p:nvPr>
            <p:extLst>
              <p:ext uri="{D42A27DB-BD31-4B8C-83A1-F6EECF244321}">
                <p14:modId xmlns:p14="http://schemas.microsoft.com/office/powerpoint/2010/main" val="658274787"/>
              </p:ext>
            </p:extLst>
          </p:nvPr>
        </p:nvGraphicFramePr>
        <p:xfrm>
          <a:off x="773491" y="3750903"/>
          <a:ext cx="517797" cy="329502"/>
        </p:xfrm>
        <a:graphic>
          <a:graphicData uri="http://schemas.openxmlformats.org/presentationml/2006/ole">
            <mc:AlternateContent xmlns:mc="http://schemas.openxmlformats.org/markup-compatibility/2006">
              <mc:Choice xmlns:v="urn:schemas-microsoft-com:vml" Requires="v">
                <p:oleObj spid="_x0000_s8377" name="Equation" r:id="rId3" imgW="279360" imgH="177480" progId="Equation.DSMT4">
                  <p:embed/>
                </p:oleObj>
              </mc:Choice>
              <mc:Fallback>
                <p:oleObj name="Equation" r:id="rId3" imgW="279360" imgH="177480" progId="Equation.DSMT4">
                  <p:embed/>
                  <p:pic>
                    <p:nvPicPr>
                      <p:cNvPr id="0" name=""/>
                      <p:cNvPicPr/>
                      <p:nvPr/>
                    </p:nvPicPr>
                    <p:blipFill>
                      <a:blip r:embed="rId4"/>
                      <a:stretch>
                        <a:fillRect/>
                      </a:stretch>
                    </p:blipFill>
                    <p:spPr>
                      <a:xfrm>
                        <a:off x="773491" y="3750903"/>
                        <a:ext cx="517797" cy="329502"/>
                      </a:xfrm>
                      <a:prstGeom prst="rect">
                        <a:avLst/>
                      </a:prstGeom>
                    </p:spPr>
                  </p:pic>
                </p:oleObj>
              </mc:Fallback>
            </mc:AlternateContent>
          </a:graphicData>
        </a:graphic>
      </p:graphicFrame>
    </p:spTree>
    <p:extLst>
      <p:ext uri="{BB962C8B-B14F-4D97-AF65-F5344CB8AC3E}">
        <p14:creationId xmlns:p14="http://schemas.microsoft.com/office/powerpoint/2010/main" val="10172107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chor="b"/>
          <a:lstStyle/>
          <a:p>
            <a:r>
              <a:rPr lang="en-US" dirty="0" smtClean="0"/>
              <a:t>Figure 5.1 </a:t>
            </a:r>
            <a:r>
              <a:rPr lang="en-US" dirty="0"/>
              <a:t>Pseudocode for the Addition Program of </a:t>
            </a:r>
            <a:r>
              <a:rPr lang="en-US" dirty="0" smtClean="0"/>
              <a:t>Figure </a:t>
            </a:r>
            <a:r>
              <a:rPr lang="en-US" dirty="0"/>
              <a:t>3.14</a:t>
            </a:r>
          </a:p>
        </p:txBody>
      </p:sp>
      <p:pic>
        <p:nvPicPr>
          <p:cNvPr id="8" name="Picture 7" descr="Addition program pseudocode. Computer pseudocode. Line 1: prompt the user to enter the first integer. Line 2: input the first integer. Line 3: blank. Line 4: prompt the user to enter the second integer. Line 5: input the second integer. Line 6: blank. Line 7: add first integer and second integer, store result. Line 8: display resul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153" y="2133017"/>
            <a:ext cx="7539694" cy="2061024"/>
          </a:xfrm>
          <a:prstGeom prst="rect">
            <a:avLst/>
          </a:prstGeom>
        </p:spPr>
      </p:pic>
    </p:spTree>
    <p:extLst>
      <p:ext uri="{BB962C8B-B14F-4D97-AF65-F5344CB8AC3E}">
        <p14:creationId xmlns:p14="http://schemas.microsoft.com/office/powerpoint/2010/main" val="37823729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5.4 Control </a:t>
            </a:r>
            <a:r>
              <a:rPr lang="en-US" dirty="0"/>
              <a:t>Structures</a:t>
            </a:r>
          </a:p>
        </p:txBody>
      </p:sp>
      <p:sp>
        <p:nvSpPr>
          <p:cNvPr id="5" name="Text Placeholder 4"/>
          <p:cNvSpPr>
            <a:spLocks noGrp="1"/>
          </p:cNvSpPr>
          <p:nvPr>
            <p:ph type="body" idx="1"/>
          </p:nvPr>
        </p:nvSpPr>
        <p:spPr>
          <a:xfrm>
            <a:off x="457200" y="1600200"/>
            <a:ext cx="8229600" cy="823685"/>
          </a:xfrm>
        </p:spPr>
        <p:txBody>
          <a:bodyPr/>
          <a:lstStyle/>
          <a:p>
            <a:r>
              <a:rPr lang="en-US" altLang="en-US" sz="2400" dirty="0">
                <a:latin typeface="+mn-lt"/>
              </a:rPr>
              <a:t>Normally, statements execute one after the other in sequential execution</a:t>
            </a:r>
            <a:r>
              <a:rPr lang="en-US" altLang="en-US" sz="2400" dirty="0" smtClean="0">
                <a:latin typeface="+mn-lt"/>
              </a:rPr>
              <a:t>.</a:t>
            </a:r>
          </a:p>
        </p:txBody>
      </p:sp>
      <p:sp>
        <p:nvSpPr>
          <p:cNvPr id="2" name="Content Placeholder 1"/>
          <p:cNvSpPr>
            <a:spLocks noGrp="1"/>
          </p:cNvSpPr>
          <p:nvPr>
            <p:ph sz="quarter" idx="13"/>
          </p:nvPr>
        </p:nvSpPr>
        <p:spPr>
          <a:xfrm>
            <a:off x="457200" y="2531148"/>
            <a:ext cx="1516743" cy="417285"/>
          </a:xfrm>
        </p:spPr>
        <p:txBody>
          <a:bodyPr/>
          <a:lstStyle/>
          <a:p>
            <a:r>
              <a:rPr lang="en-US" altLang="en-US" sz="2400" dirty="0">
                <a:latin typeface="+mn-lt"/>
              </a:rPr>
              <a:t>Various</a:t>
            </a:r>
            <a:endParaRPr lang="en-US" sz="2400" dirty="0">
              <a:latin typeface="+mn-lt"/>
            </a:endParaRP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448944697"/>
              </p:ext>
            </p:extLst>
          </p:nvPr>
        </p:nvGraphicFramePr>
        <p:xfrm>
          <a:off x="1895515" y="2681366"/>
          <a:ext cx="446087" cy="330200"/>
        </p:xfrm>
        <a:graphic>
          <a:graphicData uri="http://schemas.openxmlformats.org/presentationml/2006/ole">
            <mc:AlternateContent xmlns:mc="http://schemas.openxmlformats.org/markup-compatibility/2006">
              <mc:Choice xmlns:v="urn:schemas-microsoft-com:vml" Requires="v">
                <p:oleObj spid="_x0000_s9395" name="Equation" r:id="rId3" imgW="241200" imgH="177480" progId="Equation.DSMT4">
                  <p:embed/>
                </p:oleObj>
              </mc:Choice>
              <mc:Fallback>
                <p:oleObj name="Equation" r:id="rId3" imgW="241200" imgH="177480" progId="Equation.DSMT4">
                  <p:embed/>
                  <p:pic>
                    <p:nvPicPr>
                      <p:cNvPr id="4" name="Object 3"/>
                      <p:cNvPicPr/>
                      <p:nvPr/>
                    </p:nvPicPr>
                    <p:blipFill>
                      <a:blip r:embed="rId4"/>
                      <a:stretch>
                        <a:fillRect/>
                      </a:stretch>
                    </p:blipFill>
                    <p:spPr>
                      <a:xfrm>
                        <a:off x="1895515" y="2681366"/>
                        <a:ext cx="446087" cy="330200"/>
                      </a:xfrm>
                      <a:prstGeom prst="rect">
                        <a:avLst/>
                      </a:prstGeom>
                    </p:spPr>
                  </p:pic>
                </p:oleObj>
              </mc:Fallback>
            </mc:AlternateContent>
          </a:graphicData>
        </a:graphic>
      </p:graphicFrame>
      <p:sp>
        <p:nvSpPr>
          <p:cNvPr id="3" name="Content Placeholder 2"/>
          <p:cNvSpPr>
            <a:spLocks noGrp="1"/>
          </p:cNvSpPr>
          <p:nvPr>
            <p:ph sz="quarter" idx="14"/>
          </p:nvPr>
        </p:nvSpPr>
        <p:spPr>
          <a:xfrm>
            <a:off x="2293236" y="2551148"/>
            <a:ext cx="5798456" cy="444060"/>
          </a:xfrm>
        </p:spPr>
        <p:txBody>
          <a:bodyPr/>
          <a:lstStyle/>
          <a:p>
            <a:pPr marL="432" indent="0">
              <a:buNone/>
            </a:pPr>
            <a:r>
              <a:rPr lang="en-US" altLang="en-US" sz="2400" dirty="0">
                <a:latin typeface="+mn-lt"/>
              </a:rPr>
              <a:t>statements enable you to specify the next</a:t>
            </a:r>
            <a:endParaRPr lang="en-US" sz="2400" dirty="0">
              <a:latin typeface="+mn-lt"/>
            </a:endParaRPr>
          </a:p>
        </p:txBody>
      </p:sp>
      <p:sp>
        <p:nvSpPr>
          <p:cNvPr id="6" name="Content Placeholder 5"/>
          <p:cNvSpPr>
            <a:spLocks noGrp="1"/>
          </p:cNvSpPr>
          <p:nvPr>
            <p:ph sz="quarter" idx="15"/>
          </p:nvPr>
        </p:nvSpPr>
        <p:spPr>
          <a:xfrm>
            <a:off x="460375" y="2943272"/>
            <a:ext cx="8229600" cy="1396533"/>
          </a:xfrm>
        </p:spPr>
        <p:txBody>
          <a:bodyPr/>
          <a:lstStyle/>
          <a:p>
            <a:pPr marL="261938" indent="0">
              <a:buNone/>
            </a:pPr>
            <a:r>
              <a:rPr lang="en-US" altLang="en-US" sz="2400" dirty="0">
                <a:latin typeface="+mn-lt"/>
              </a:rPr>
              <a:t>statement to execute. This is called transfer of control.</a:t>
            </a:r>
          </a:p>
          <a:p>
            <a:r>
              <a:rPr lang="en-US" altLang="en-US" sz="2400" dirty="0">
                <a:latin typeface="+mn-lt"/>
              </a:rPr>
              <a:t>Structured apps are clearer, easier to debug and modify, and more likely to be bug free</a:t>
            </a:r>
            <a:r>
              <a:rPr lang="en-US" altLang="en-US" sz="2400" dirty="0" smtClean="0">
                <a:latin typeface="+mn-lt"/>
              </a:rPr>
              <a:t>.</a:t>
            </a:r>
            <a:endParaRPr lang="en-US" sz="2400" dirty="0">
              <a:latin typeface="+mn-lt"/>
            </a:endParaRPr>
          </a:p>
        </p:txBody>
      </p:sp>
    </p:spTree>
    <p:extLst>
      <p:ext uri="{BB962C8B-B14F-4D97-AF65-F5344CB8AC3E}">
        <p14:creationId xmlns:p14="http://schemas.microsoft.com/office/powerpoint/2010/main" val="36267470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5.4.1 Sequence </a:t>
            </a:r>
            <a:r>
              <a:rPr lang="en-US" dirty="0" smtClean="0"/>
              <a:t>Structure </a:t>
            </a:r>
            <a:r>
              <a:rPr lang="en-US" sz="2000" b="0" dirty="0" smtClean="0"/>
              <a:t>(1 of 2)</a:t>
            </a:r>
            <a:endParaRPr lang="en-US" b="0" dirty="0"/>
          </a:p>
        </p:txBody>
      </p:sp>
      <p:sp>
        <p:nvSpPr>
          <p:cNvPr id="3" name="Text Placeholder 2"/>
          <p:cNvSpPr>
            <a:spLocks noGrp="1"/>
          </p:cNvSpPr>
          <p:nvPr>
            <p:ph type="body" idx="1"/>
          </p:nvPr>
        </p:nvSpPr>
        <p:spPr>
          <a:xfrm>
            <a:off x="457200" y="1600201"/>
            <a:ext cx="4593771" cy="402770"/>
          </a:xfrm>
        </p:spPr>
        <p:txBody>
          <a:bodyPr/>
          <a:lstStyle/>
          <a:p>
            <a:r>
              <a:rPr lang="en-US" sz="2000" dirty="0">
                <a:latin typeface="+mn-lt"/>
              </a:rPr>
              <a:t>The </a:t>
            </a:r>
            <a:r>
              <a:rPr lang="en-US" sz="2000" b="1" dirty="0">
                <a:latin typeface="+mn-lt"/>
              </a:rPr>
              <a:t>sequence structure</a:t>
            </a:r>
            <a:r>
              <a:rPr lang="en-US" sz="2000" dirty="0">
                <a:latin typeface="+mn-lt"/>
              </a:rPr>
              <a:t> is built </a:t>
            </a:r>
            <a:r>
              <a:rPr lang="en-US" sz="2000" dirty="0" smtClean="0">
                <a:latin typeface="+mn-lt"/>
              </a:rPr>
              <a:t>into</a:t>
            </a: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3530648899"/>
              </p:ext>
            </p:extLst>
          </p:nvPr>
        </p:nvGraphicFramePr>
        <p:xfrm>
          <a:off x="4985181" y="1736858"/>
          <a:ext cx="427932" cy="272315"/>
        </p:xfrm>
        <a:graphic>
          <a:graphicData uri="http://schemas.openxmlformats.org/presentationml/2006/ole">
            <mc:AlternateContent xmlns:mc="http://schemas.openxmlformats.org/markup-compatibility/2006">
              <mc:Choice xmlns:v="urn:schemas-microsoft-com:vml" Requires="v">
                <p:oleObj spid="_x0000_s10586" name="Equation" r:id="rId3" imgW="279360" imgH="177480" progId="Equation.DSMT4">
                  <p:embed/>
                </p:oleObj>
              </mc:Choice>
              <mc:Fallback>
                <p:oleObj name="Equation" r:id="rId3" imgW="279360" imgH="177480" progId="Equation.DSMT4">
                  <p:embed/>
                  <p:pic>
                    <p:nvPicPr>
                      <p:cNvPr id="4" name="Object 3"/>
                      <p:cNvPicPr/>
                      <p:nvPr/>
                    </p:nvPicPr>
                    <p:blipFill>
                      <a:blip r:embed="rId4"/>
                      <a:stretch>
                        <a:fillRect/>
                      </a:stretch>
                    </p:blipFill>
                    <p:spPr>
                      <a:xfrm>
                        <a:off x="4985181" y="1736858"/>
                        <a:ext cx="427932" cy="272315"/>
                      </a:xfrm>
                      <a:prstGeom prst="rect">
                        <a:avLst/>
                      </a:prstGeom>
                    </p:spPr>
                  </p:pic>
                </p:oleObj>
              </mc:Fallback>
            </mc:AlternateContent>
          </a:graphicData>
        </a:graphic>
      </p:graphicFrame>
      <p:sp>
        <p:nvSpPr>
          <p:cNvPr id="4" name="Content Placeholder 3"/>
          <p:cNvSpPr>
            <a:spLocks noGrp="1"/>
          </p:cNvSpPr>
          <p:nvPr>
            <p:ph sz="quarter" idx="13"/>
          </p:nvPr>
        </p:nvSpPr>
        <p:spPr>
          <a:xfrm>
            <a:off x="457200" y="2002971"/>
            <a:ext cx="6567714" cy="354705"/>
          </a:xfrm>
        </p:spPr>
        <p:txBody>
          <a:bodyPr/>
          <a:lstStyle/>
          <a:p>
            <a:pPr lvl="1"/>
            <a:r>
              <a:rPr lang="en-US" sz="2000" dirty="0">
                <a:latin typeface="+mn-lt"/>
              </a:rPr>
              <a:t>Unless directed otherwise, the computer </a:t>
            </a:r>
            <a:r>
              <a:rPr lang="en-US" sz="2000" dirty="0" smtClean="0">
                <a:latin typeface="+mn-lt"/>
              </a:rPr>
              <a:t>executes </a:t>
            </a:r>
            <a:endParaRPr lang="en-US" sz="2000" dirty="0">
              <a:latin typeface="+mn-lt"/>
            </a:endParaRPr>
          </a:p>
        </p:txBody>
      </p:sp>
      <p:graphicFrame>
        <p:nvGraphicFramePr>
          <p:cNvPr id="10" name="Object 9" descr="C sharp"/>
          <p:cNvGraphicFramePr>
            <a:graphicFrameLocks noChangeAspect="1"/>
          </p:cNvGraphicFramePr>
          <p:nvPr>
            <p:extLst>
              <p:ext uri="{D42A27DB-BD31-4B8C-83A1-F6EECF244321}">
                <p14:modId xmlns:p14="http://schemas.microsoft.com/office/powerpoint/2010/main" val="2295276003"/>
              </p:ext>
            </p:extLst>
          </p:nvPr>
        </p:nvGraphicFramePr>
        <p:xfrm>
          <a:off x="6970384" y="2145744"/>
          <a:ext cx="360795" cy="265545"/>
        </p:xfrm>
        <a:graphic>
          <a:graphicData uri="http://schemas.openxmlformats.org/presentationml/2006/ole">
            <mc:AlternateContent xmlns:mc="http://schemas.openxmlformats.org/markup-compatibility/2006">
              <mc:Choice xmlns:v="urn:schemas-microsoft-com:vml" Requires="v">
                <p:oleObj spid="_x0000_s10587" name="Equation" r:id="rId5" imgW="241200" imgH="177480" progId="Equation.DSMT4">
                  <p:embed/>
                </p:oleObj>
              </mc:Choice>
              <mc:Fallback>
                <p:oleObj name="Equation" r:id="rId5" imgW="241200" imgH="177480" progId="Equation.DSMT4">
                  <p:embed/>
                  <p:pic>
                    <p:nvPicPr>
                      <p:cNvPr id="4" name="Object 3"/>
                      <p:cNvPicPr/>
                      <p:nvPr/>
                    </p:nvPicPr>
                    <p:blipFill>
                      <a:blip r:embed="rId6"/>
                      <a:stretch>
                        <a:fillRect/>
                      </a:stretch>
                    </p:blipFill>
                    <p:spPr>
                      <a:xfrm>
                        <a:off x="6970384" y="2145744"/>
                        <a:ext cx="360795" cy="265545"/>
                      </a:xfrm>
                      <a:prstGeom prst="rect">
                        <a:avLst/>
                      </a:prstGeom>
                    </p:spPr>
                  </p:pic>
                </p:oleObj>
              </mc:Fallback>
            </mc:AlternateContent>
          </a:graphicData>
        </a:graphic>
      </p:graphicFrame>
      <p:sp>
        <p:nvSpPr>
          <p:cNvPr id="5" name="Content Placeholder 4"/>
          <p:cNvSpPr>
            <a:spLocks noGrp="1"/>
          </p:cNvSpPr>
          <p:nvPr>
            <p:ph sz="quarter" idx="14"/>
          </p:nvPr>
        </p:nvSpPr>
        <p:spPr>
          <a:xfrm>
            <a:off x="454025" y="2304886"/>
            <a:ext cx="8232775" cy="4051670"/>
          </a:xfrm>
        </p:spPr>
        <p:txBody>
          <a:bodyPr/>
          <a:lstStyle/>
          <a:p>
            <a:pPr marL="738188" lvl="1" indent="14288">
              <a:buNone/>
            </a:pPr>
            <a:r>
              <a:rPr lang="en-US" sz="2000" dirty="0">
                <a:latin typeface="+mn-lt"/>
              </a:rPr>
              <a:t>statements one after the other in the order in which they’re </a:t>
            </a:r>
            <a:r>
              <a:rPr lang="en-US" sz="2000" dirty="0" smtClean="0">
                <a:latin typeface="+mn-lt"/>
              </a:rPr>
              <a:t>written—that </a:t>
            </a:r>
            <a:r>
              <a:rPr lang="en-US" sz="2000" dirty="0">
                <a:latin typeface="+mn-lt"/>
              </a:rPr>
              <a:t>is, in sequence</a:t>
            </a:r>
            <a:r>
              <a:rPr lang="en-US" sz="2000" dirty="0" smtClean="0">
                <a:latin typeface="+mn-lt"/>
              </a:rPr>
              <a:t>.</a:t>
            </a:r>
            <a:endParaRPr lang="en-US" sz="2000" dirty="0">
              <a:latin typeface="+mn-lt"/>
            </a:endParaRPr>
          </a:p>
          <a:p>
            <a:r>
              <a:rPr lang="en-US" altLang="en-US" sz="2000" dirty="0">
                <a:latin typeface="+mn-lt"/>
              </a:rPr>
              <a:t>An activity diagram models the workflow of a software system (Figure 5.1).</a:t>
            </a:r>
          </a:p>
          <a:p>
            <a:r>
              <a:rPr lang="en-US" altLang="en-US" sz="2000" dirty="0">
                <a:latin typeface="+mn-lt"/>
              </a:rPr>
              <a:t>Activity diagrams are composed of symbols such as action-state symbols, diamonds, small circles and notes.</a:t>
            </a:r>
          </a:p>
          <a:p>
            <a:r>
              <a:rPr lang="en-US" altLang="en-US" sz="2000" dirty="0">
                <a:latin typeface="+mn-lt"/>
              </a:rPr>
              <a:t>Transition arrows represent the flow of the activity.</a:t>
            </a:r>
          </a:p>
          <a:p>
            <a:r>
              <a:rPr lang="en-US" altLang="en-US" sz="2000" dirty="0">
                <a:latin typeface="+mn-lt"/>
              </a:rPr>
              <a:t>The solid circle represents the activity’s initial state.</a:t>
            </a:r>
          </a:p>
          <a:p>
            <a:r>
              <a:rPr lang="en-US" altLang="en-US" sz="2000" dirty="0">
                <a:latin typeface="+mn-lt"/>
              </a:rPr>
              <a:t>The solid circle surrounded by a hollow circle represents the final state</a:t>
            </a:r>
            <a:r>
              <a:rPr lang="en-US" altLang="en-US" sz="2000" dirty="0" smtClean="0">
                <a:latin typeface="+mn-lt"/>
              </a:rPr>
              <a:t>.</a:t>
            </a:r>
            <a:endParaRPr lang="en-US" sz="2000" dirty="0">
              <a:latin typeface="+mn-lt"/>
            </a:endParaRPr>
          </a:p>
        </p:txBody>
      </p:sp>
    </p:spTree>
    <p:extLst>
      <p:ext uri="{BB962C8B-B14F-4D97-AF65-F5344CB8AC3E}">
        <p14:creationId xmlns:p14="http://schemas.microsoft.com/office/powerpoint/2010/main" val="24001179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dirty="0" smtClean="0"/>
              <a:t>Figure 5.2 Sequence </a:t>
            </a:r>
            <a:r>
              <a:rPr lang="en-US" dirty="0"/>
              <a:t>Structure Activity </a:t>
            </a:r>
            <a:r>
              <a:rPr lang="en-US" dirty="0" smtClean="0"/>
              <a:t>Diagram</a:t>
            </a:r>
            <a:endParaRPr lang="en-US" dirty="0"/>
          </a:p>
        </p:txBody>
      </p:sp>
      <p:pic>
        <p:nvPicPr>
          <p:cNvPr id="6" name="Picture 5" descr="A U M L flowchart. Start. Add grade to total. Corresponding C hash statement: total = total + grade semi colon. Next, add 1 to counter. Corresponding C hash statement: counter = counter + 1; semi colo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449" y="1862963"/>
            <a:ext cx="7777102" cy="2630629"/>
          </a:xfrm>
          <a:prstGeom prst="rect">
            <a:avLst/>
          </a:prstGeom>
        </p:spPr>
      </p:pic>
    </p:spTree>
    <p:extLst>
      <p:ext uri="{BB962C8B-B14F-4D97-AF65-F5344CB8AC3E}">
        <p14:creationId xmlns:p14="http://schemas.microsoft.com/office/powerpoint/2010/main" val="1879154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5.4.1 Sequence Structure </a:t>
            </a:r>
            <a:r>
              <a:rPr lang="en-US" sz="2000" b="0" dirty="0" smtClean="0"/>
              <a:t>(2 </a:t>
            </a:r>
            <a:r>
              <a:rPr lang="en-US" sz="2000" b="0" dirty="0"/>
              <a:t>of 2)</a:t>
            </a:r>
            <a:endParaRPr lang="en-US" dirty="0"/>
          </a:p>
        </p:txBody>
      </p:sp>
      <p:sp>
        <p:nvSpPr>
          <p:cNvPr id="5" name="Text Placeholder 4"/>
          <p:cNvSpPr>
            <a:spLocks noGrp="1"/>
          </p:cNvSpPr>
          <p:nvPr>
            <p:ph type="body" idx="1"/>
          </p:nvPr>
        </p:nvSpPr>
        <p:spPr/>
        <p:txBody>
          <a:bodyPr/>
          <a:lstStyle/>
          <a:p>
            <a:r>
              <a:rPr lang="en-US" altLang="en-US" sz="2400" dirty="0">
                <a:latin typeface="+mn-lt"/>
              </a:rPr>
              <a:t>Single-entry/single-exit control statements make it easy to build apps.</a:t>
            </a:r>
          </a:p>
          <a:p>
            <a:r>
              <a:rPr lang="en-US" altLang="en-US" sz="2400" dirty="0">
                <a:latin typeface="+mn-lt"/>
              </a:rPr>
              <a:t>Control statements are “attached” to one another by connecting the exit point of one to the entry point of the next.</a:t>
            </a:r>
          </a:p>
          <a:p>
            <a:r>
              <a:rPr lang="en-US" altLang="en-US" sz="2400" dirty="0">
                <a:latin typeface="+mn-lt"/>
              </a:rPr>
              <a:t>This procedure is called control-statement stacking.</a:t>
            </a:r>
          </a:p>
          <a:p>
            <a:r>
              <a:rPr lang="en-US" altLang="en-US" sz="2400" dirty="0">
                <a:latin typeface="+mn-lt"/>
              </a:rPr>
              <a:t>Control-statement nesting allows a control statement to appear inside another control statement.</a:t>
            </a:r>
            <a:endParaRPr lang="en-US" sz="2400" dirty="0">
              <a:latin typeface="+mn-lt"/>
            </a:endParaRPr>
          </a:p>
        </p:txBody>
      </p:sp>
    </p:spTree>
    <p:extLst>
      <p:ext uri="{BB962C8B-B14F-4D97-AF65-F5344CB8AC3E}">
        <p14:creationId xmlns:p14="http://schemas.microsoft.com/office/powerpoint/2010/main" val="19424249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5.4.2 Selection Statements</a:t>
            </a:r>
          </a:p>
        </p:txBody>
      </p:sp>
      <p:sp>
        <p:nvSpPr>
          <p:cNvPr id="3" name="Text Placeholder 2"/>
          <p:cNvSpPr>
            <a:spLocks noGrp="1"/>
          </p:cNvSpPr>
          <p:nvPr>
            <p:ph type="body" idx="1"/>
          </p:nvPr>
        </p:nvSpPr>
        <p:spPr>
          <a:xfrm>
            <a:off x="457200" y="1600201"/>
            <a:ext cx="254000" cy="533400"/>
          </a:xfrm>
        </p:spPr>
        <p:txBody>
          <a:bodyPr/>
          <a:lstStyle/>
          <a:p>
            <a:r>
              <a:rPr lang="en-US" sz="2400" dirty="0" smtClean="0">
                <a:latin typeface="+mn-lt"/>
              </a:rPr>
              <a:t> </a:t>
            </a:r>
            <a:endParaRPr lang="en-US" sz="2400" dirty="0">
              <a:latin typeface="+mn-lt"/>
            </a:endParaRPr>
          </a:p>
        </p:txBody>
      </p:sp>
      <p:graphicFrame>
        <p:nvGraphicFramePr>
          <p:cNvPr id="10" name="Object 9" descr="C sharp"/>
          <p:cNvGraphicFramePr>
            <a:graphicFrameLocks noChangeAspect="1"/>
          </p:cNvGraphicFramePr>
          <p:nvPr>
            <p:extLst>
              <p:ext uri="{D42A27DB-BD31-4B8C-83A1-F6EECF244321}">
                <p14:modId xmlns:p14="http://schemas.microsoft.com/office/powerpoint/2010/main" val="3949626066"/>
              </p:ext>
            </p:extLst>
          </p:nvPr>
        </p:nvGraphicFramePr>
        <p:xfrm>
          <a:off x="741045" y="1726602"/>
          <a:ext cx="460761" cy="339121"/>
        </p:xfrm>
        <a:graphic>
          <a:graphicData uri="http://schemas.openxmlformats.org/presentationml/2006/ole">
            <mc:AlternateContent xmlns:mc="http://schemas.openxmlformats.org/markup-compatibility/2006">
              <mc:Choice xmlns:v="urn:schemas-microsoft-com:vml" Requires="v">
                <p:oleObj spid="_x0000_s11436" name="Equation" r:id="rId3" imgW="241200" imgH="177480" progId="Equation.DSMT4">
                  <p:embed/>
                </p:oleObj>
              </mc:Choice>
              <mc:Fallback>
                <p:oleObj name="Equation" r:id="rId3" imgW="241200" imgH="177480" progId="Equation.DSMT4">
                  <p:embed/>
                  <p:pic>
                    <p:nvPicPr>
                      <p:cNvPr id="10" name="Object 9"/>
                      <p:cNvPicPr/>
                      <p:nvPr/>
                    </p:nvPicPr>
                    <p:blipFill>
                      <a:blip r:embed="rId4"/>
                      <a:stretch>
                        <a:fillRect/>
                      </a:stretch>
                    </p:blipFill>
                    <p:spPr>
                      <a:xfrm>
                        <a:off x="741045" y="1726602"/>
                        <a:ext cx="460761" cy="339121"/>
                      </a:xfrm>
                      <a:prstGeom prst="rect">
                        <a:avLst/>
                      </a:prstGeom>
                    </p:spPr>
                  </p:pic>
                </p:oleObj>
              </mc:Fallback>
            </mc:AlternateContent>
          </a:graphicData>
        </a:graphic>
      </p:graphicFrame>
      <p:sp>
        <p:nvSpPr>
          <p:cNvPr id="4" name="Content Placeholder 3"/>
          <p:cNvSpPr>
            <a:spLocks noGrp="1"/>
          </p:cNvSpPr>
          <p:nvPr>
            <p:ph sz="quarter" idx="13"/>
          </p:nvPr>
        </p:nvSpPr>
        <p:spPr>
          <a:xfrm>
            <a:off x="493486" y="1600201"/>
            <a:ext cx="8193314" cy="4452255"/>
          </a:xfrm>
        </p:spPr>
        <p:txBody>
          <a:bodyPr/>
          <a:lstStyle/>
          <a:p>
            <a:pPr marL="176213" indent="447675">
              <a:buNone/>
            </a:pPr>
            <a:r>
              <a:rPr lang="en-US" sz="2400" dirty="0">
                <a:latin typeface="+mn-lt"/>
              </a:rPr>
              <a:t>has three types of selection structures, which from this point forward we shall refer to as </a:t>
            </a:r>
            <a:r>
              <a:rPr lang="en-US" sz="2400" b="1" dirty="0">
                <a:latin typeface="+mn-lt"/>
              </a:rPr>
              <a:t>selection statements</a:t>
            </a:r>
            <a:r>
              <a:rPr lang="en-US" sz="2400" dirty="0">
                <a:latin typeface="+mn-lt"/>
              </a:rPr>
              <a:t>.</a:t>
            </a:r>
          </a:p>
          <a:p>
            <a:pPr lvl="1"/>
            <a:r>
              <a:rPr lang="en-US" sz="2400" dirty="0">
                <a:latin typeface="+mn-lt"/>
              </a:rPr>
              <a:t>The</a:t>
            </a:r>
            <a:r>
              <a:rPr lang="en-US" sz="2400" dirty="0"/>
              <a:t> </a:t>
            </a:r>
            <a:r>
              <a:rPr lang="en-US" sz="2400" b="1" dirty="0">
                <a:latin typeface="Consolas" panose="020B0609020204030204" pitchFamily="49" charset="0"/>
                <a:cs typeface="Consolas" panose="020B0609020204030204" pitchFamily="49" charset="0"/>
              </a:rPr>
              <a:t>if</a:t>
            </a:r>
            <a:r>
              <a:rPr lang="en-US" sz="2400" b="1" dirty="0"/>
              <a:t> statement</a:t>
            </a:r>
            <a:r>
              <a:rPr lang="en-US" sz="2400" dirty="0"/>
              <a:t> </a:t>
            </a:r>
            <a:r>
              <a:rPr lang="en-US" sz="2400" dirty="0">
                <a:latin typeface="+mn-lt"/>
              </a:rPr>
              <a:t>performs (selects) an action if a condition is </a:t>
            </a:r>
            <a:r>
              <a:rPr lang="en-US" sz="2400" b="1" dirty="0">
                <a:latin typeface="+mn-lt"/>
              </a:rPr>
              <a:t>true</a:t>
            </a:r>
            <a:r>
              <a:rPr lang="en-US" sz="2400" dirty="0">
                <a:latin typeface="+mn-lt"/>
              </a:rPr>
              <a:t> or skips the action if the condition is </a:t>
            </a:r>
            <a:r>
              <a:rPr lang="en-US" sz="2400" b="1" dirty="0">
                <a:latin typeface="+mn-lt"/>
              </a:rPr>
              <a:t>false</a:t>
            </a:r>
            <a:r>
              <a:rPr lang="en-US" sz="2400" dirty="0">
                <a:latin typeface="+mn-lt"/>
              </a:rPr>
              <a:t>.</a:t>
            </a:r>
          </a:p>
          <a:p>
            <a:pPr lvl="1"/>
            <a:r>
              <a:rPr lang="en-US" sz="2400" dirty="0">
                <a:latin typeface="+mn-lt"/>
              </a:rPr>
              <a:t>The</a:t>
            </a:r>
            <a:r>
              <a:rPr lang="en-US" sz="2400" dirty="0"/>
              <a:t> </a:t>
            </a:r>
            <a:r>
              <a:rPr lang="en-US" sz="2400" b="1" dirty="0">
                <a:latin typeface="Consolas" panose="020B0609020204030204" pitchFamily="49" charset="0"/>
                <a:cs typeface="Consolas" panose="020B0609020204030204" pitchFamily="49" charset="0"/>
              </a:rPr>
              <a:t>if</a:t>
            </a:r>
            <a:r>
              <a:rPr lang="en-US" sz="2400" b="1" dirty="0"/>
              <a:t>…</a:t>
            </a:r>
            <a:r>
              <a:rPr lang="en-US" sz="2400" b="1" dirty="0">
                <a:latin typeface="Consolas" panose="020B0609020204030204" pitchFamily="49" charset="0"/>
                <a:cs typeface="Consolas" panose="020B0609020204030204" pitchFamily="49" charset="0"/>
              </a:rPr>
              <a:t>else</a:t>
            </a:r>
            <a:r>
              <a:rPr lang="en-US" sz="2400" b="1" dirty="0"/>
              <a:t> statement</a:t>
            </a:r>
            <a:r>
              <a:rPr lang="en-US" sz="2400" dirty="0"/>
              <a:t> </a:t>
            </a:r>
            <a:r>
              <a:rPr lang="en-US" sz="2400" dirty="0">
                <a:latin typeface="+mn-lt"/>
              </a:rPr>
              <a:t>performs an action if a condition is </a:t>
            </a:r>
            <a:r>
              <a:rPr lang="en-US" sz="2400" b="1" dirty="0">
                <a:latin typeface="+mn-lt"/>
              </a:rPr>
              <a:t>true</a:t>
            </a:r>
            <a:r>
              <a:rPr lang="en-US" sz="2400" dirty="0">
                <a:latin typeface="+mn-lt"/>
              </a:rPr>
              <a:t> or performs a different action if the condition is </a:t>
            </a:r>
            <a:r>
              <a:rPr lang="en-US" sz="2400" b="1" dirty="0">
                <a:latin typeface="+mn-lt"/>
              </a:rPr>
              <a:t>false</a:t>
            </a:r>
            <a:r>
              <a:rPr lang="en-US" sz="2400" dirty="0">
                <a:latin typeface="+mn-lt"/>
              </a:rPr>
              <a:t>.</a:t>
            </a:r>
          </a:p>
          <a:p>
            <a:pPr lvl="1"/>
            <a:r>
              <a:rPr lang="en-US" sz="2400" dirty="0">
                <a:latin typeface="+mn-lt"/>
              </a:rPr>
              <a:t>The</a:t>
            </a:r>
            <a:r>
              <a:rPr lang="en-US" sz="2400" dirty="0"/>
              <a:t> </a:t>
            </a:r>
            <a:r>
              <a:rPr lang="en-US" sz="2400" dirty="0">
                <a:latin typeface="Consolas" panose="020B0609020204030204" pitchFamily="49" charset="0"/>
                <a:cs typeface="Consolas" panose="020B0609020204030204" pitchFamily="49" charset="0"/>
              </a:rPr>
              <a:t>switch</a:t>
            </a:r>
            <a:r>
              <a:rPr lang="en-US" sz="2400" dirty="0"/>
              <a:t> </a:t>
            </a:r>
            <a:r>
              <a:rPr lang="en-US" sz="2400" dirty="0">
                <a:latin typeface="+mn-lt"/>
              </a:rPr>
              <a:t>statement (Chapter 6) performs one of many different actions, depending on the value of an expression</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789148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Learning Objectives</a:t>
            </a:r>
            <a:endParaRPr lang="en-US" b="0" dirty="0"/>
          </a:p>
        </p:txBody>
      </p:sp>
      <p:sp>
        <p:nvSpPr>
          <p:cNvPr id="8" name="Text Placeholder 7"/>
          <p:cNvSpPr>
            <a:spLocks noGrp="1"/>
          </p:cNvSpPr>
          <p:nvPr>
            <p:ph type="body" idx="1"/>
          </p:nvPr>
        </p:nvSpPr>
        <p:spPr>
          <a:xfrm>
            <a:off x="457200" y="1600200"/>
            <a:ext cx="8229600" cy="4309281"/>
          </a:xfrm>
        </p:spPr>
        <p:txBody>
          <a:bodyPr/>
          <a:lstStyle/>
          <a:p>
            <a:pPr>
              <a:spcBef>
                <a:spcPts val="1200"/>
              </a:spcBef>
            </a:pPr>
            <a:r>
              <a:rPr lang="en-US" sz="1800" dirty="0" smtClean="0">
                <a:latin typeface="+mn-lt"/>
              </a:rPr>
              <a:t>Learn </a:t>
            </a:r>
            <a:r>
              <a:rPr lang="en-US" sz="1800" dirty="0">
                <a:latin typeface="+mn-lt"/>
              </a:rPr>
              <a:t>basic problem-solving techniques.</a:t>
            </a:r>
          </a:p>
          <a:p>
            <a:pPr>
              <a:spcBef>
                <a:spcPts val="1200"/>
              </a:spcBef>
            </a:pPr>
            <a:r>
              <a:rPr lang="en-US" sz="1800" dirty="0" smtClean="0">
                <a:latin typeface="+mn-lt"/>
              </a:rPr>
              <a:t>Develop </a:t>
            </a:r>
            <a:r>
              <a:rPr lang="en-US" sz="1800" dirty="0">
                <a:latin typeface="+mn-lt"/>
              </a:rPr>
              <a:t>algorithms through the process of top-down, stepwise refinement with pseudocode.</a:t>
            </a:r>
          </a:p>
          <a:p>
            <a:pPr>
              <a:spcBef>
                <a:spcPts val="1200"/>
              </a:spcBef>
            </a:pPr>
            <a:r>
              <a:rPr lang="en-US" sz="1800" dirty="0" smtClean="0">
                <a:latin typeface="+mn-lt"/>
              </a:rPr>
              <a:t>Use </a:t>
            </a:r>
            <a:r>
              <a:rPr lang="en-US" sz="1800" dirty="0">
                <a:latin typeface="+mn-lt"/>
              </a:rPr>
              <a:t>the </a:t>
            </a:r>
            <a:r>
              <a:rPr lang="en-US" sz="1800" dirty="0">
                <a:latin typeface="Consolas" panose="020B0609020204030204" pitchFamily="49" charset="0"/>
                <a:cs typeface="Consolas" panose="020B0609020204030204" pitchFamily="49" charset="0"/>
              </a:rPr>
              <a:t>if</a:t>
            </a:r>
            <a:r>
              <a:rPr lang="en-US" sz="1800" dirty="0">
                <a:latin typeface="+mn-lt"/>
              </a:rPr>
              <a:t> and </a:t>
            </a:r>
            <a:r>
              <a:rPr lang="en-US" sz="1800" dirty="0">
                <a:latin typeface="Consolas" panose="020B0609020204030204" pitchFamily="49" charset="0"/>
                <a:cs typeface="Consolas" panose="020B0609020204030204" pitchFamily="49" charset="0"/>
              </a:rPr>
              <a:t>if</a:t>
            </a:r>
            <a:r>
              <a:rPr lang="en-US" sz="1800" dirty="0">
                <a:latin typeface="+mn-lt"/>
                <a:cs typeface="Consolas" panose="020B0609020204030204" pitchFamily="49" charset="0"/>
              </a:rPr>
              <a:t>…</a:t>
            </a:r>
            <a:r>
              <a:rPr lang="en-US" sz="1800" dirty="0">
                <a:latin typeface="Consolas" panose="020B0609020204030204" pitchFamily="49" charset="0"/>
                <a:cs typeface="Consolas" panose="020B0609020204030204" pitchFamily="49" charset="0"/>
              </a:rPr>
              <a:t>else</a:t>
            </a:r>
            <a:r>
              <a:rPr lang="en-US" sz="1800" dirty="0">
                <a:latin typeface="+mn-lt"/>
              </a:rPr>
              <a:t> selection statements to choose between actions.</a:t>
            </a:r>
          </a:p>
          <a:p>
            <a:pPr>
              <a:spcBef>
                <a:spcPts val="1200"/>
              </a:spcBef>
            </a:pPr>
            <a:r>
              <a:rPr lang="en-US" sz="1800" dirty="0" smtClean="0">
                <a:latin typeface="+mn-lt"/>
              </a:rPr>
              <a:t>Use </a:t>
            </a:r>
            <a:r>
              <a:rPr lang="en-US" sz="1800" dirty="0">
                <a:latin typeface="+mn-lt"/>
              </a:rPr>
              <a:t>the </a:t>
            </a:r>
            <a:r>
              <a:rPr lang="en-US" sz="1800" dirty="0">
                <a:latin typeface="Consolas" panose="020B0609020204030204" pitchFamily="49" charset="0"/>
                <a:cs typeface="Consolas" panose="020B0609020204030204" pitchFamily="49" charset="0"/>
              </a:rPr>
              <a:t>while</a:t>
            </a:r>
            <a:r>
              <a:rPr lang="en-US" sz="1800" dirty="0">
                <a:latin typeface="+mn-lt"/>
              </a:rPr>
              <a:t> statement to execute statements repeatedly.</a:t>
            </a:r>
          </a:p>
          <a:p>
            <a:pPr>
              <a:spcBef>
                <a:spcPts val="1200"/>
              </a:spcBef>
            </a:pPr>
            <a:r>
              <a:rPr lang="en-US" sz="1800" dirty="0" smtClean="0">
                <a:latin typeface="+mn-lt"/>
              </a:rPr>
              <a:t>Use </a:t>
            </a:r>
            <a:r>
              <a:rPr lang="en-US" sz="1800" dirty="0">
                <a:latin typeface="+mn-lt"/>
              </a:rPr>
              <a:t>counter-controlled iteration and </a:t>
            </a:r>
            <a:r>
              <a:rPr lang="en-US" sz="1800" dirty="0" smtClean="0">
                <a:latin typeface="+mn-lt"/>
              </a:rPr>
              <a:t>sentinel-controlled </a:t>
            </a:r>
            <a:r>
              <a:rPr lang="en-US" sz="1800" dirty="0">
                <a:latin typeface="+mn-lt"/>
              </a:rPr>
              <a:t>iteration</a:t>
            </a:r>
            <a:r>
              <a:rPr lang="en-US" sz="1800" dirty="0" smtClean="0">
                <a:latin typeface="+mn-lt"/>
              </a:rPr>
              <a:t>.</a:t>
            </a:r>
          </a:p>
          <a:p>
            <a:pPr>
              <a:spcBef>
                <a:spcPts val="1200"/>
              </a:spcBef>
            </a:pPr>
            <a:r>
              <a:rPr lang="en-US" sz="1800" dirty="0">
                <a:latin typeface="+mn-lt"/>
              </a:rPr>
              <a:t>Use nested control statements.</a:t>
            </a:r>
          </a:p>
          <a:p>
            <a:pPr>
              <a:spcBef>
                <a:spcPts val="1200"/>
              </a:spcBef>
            </a:pPr>
            <a:r>
              <a:rPr lang="en-US" sz="1800" dirty="0">
                <a:latin typeface="+mn-lt"/>
              </a:rPr>
              <a:t>Use the increment, decrement and compound assignment operators.</a:t>
            </a:r>
          </a:p>
          <a:p>
            <a:pPr>
              <a:spcBef>
                <a:spcPts val="1200"/>
              </a:spcBef>
            </a:pPr>
            <a:r>
              <a:rPr lang="en-US" sz="1800" dirty="0">
                <a:latin typeface="+mn-lt"/>
              </a:rPr>
              <a:t>Learn about the simple types.</a:t>
            </a:r>
          </a:p>
          <a:p>
            <a:pPr>
              <a:spcBef>
                <a:spcPts val="1200"/>
              </a:spcBef>
            </a:pPr>
            <a:r>
              <a:rPr lang="en-US" sz="1800" dirty="0">
                <a:latin typeface="+mn-lt"/>
              </a:rPr>
              <a:t>Understand the elements of structured programming with the sequence, selection and iteration control structures</a:t>
            </a:r>
            <a:r>
              <a:rPr lang="en-US" sz="1800" dirty="0" smtClean="0">
                <a:latin typeface="+mn-lt"/>
              </a:rPr>
              <a:t>.</a:t>
            </a:r>
            <a:endParaRPr lang="en-US" sz="1800" dirty="0">
              <a:latin typeface="+mn-lt"/>
            </a:endParaRPr>
          </a:p>
        </p:txBody>
      </p:sp>
    </p:spTree>
    <p:extLst>
      <p:ext uri="{BB962C8B-B14F-4D97-AF65-F5344CB8AC3E}">
        <p14:creationId xmlns:p14="http://schemas.microsoft.com/office/powerpoint/2010/main" val="27037706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5.4.3 Iteration Statements</a:t>
            </a:r>
          </a:p>
        </p:txBody>
      </p:sp>
      <p:sp>
        <p:nvSpPr>
          <p:cNvPr id="3" name="Text Placeholder 2"/>
          <p:cNvSpPr>
            <a:spLocks noGrp="1"/>
          </p:cNvSpPr>
          <p:nvPr>
            <p:ph type="body" idx="1"/>
          </p:nvPr>
        </p:nvSpPr>
        <p:spPr>
          <a:xfrm>
            <a:off x="457200" y="1600200"/>
            <a:ext cx="224971" cy="388257"/>
          </a:xfrm>
        </p:spPr>
        <p:txBody>
          <a:bodyPr/>
          <a:lstStyle/>
          <a:p>
            <a:r>
              <a:rPr lang="en-US" sz="2400" b="1" dirty="0" smtClean="0">
                <a:latin typeface="+mn-lt"/>
              </a:rPr>
              <a:t> </a:t>
            </a:r>
            <a:endParaRPr lang="en-US" sz="2400" b="1" dirty="0">
              <a:latin typeface="+mn-lt"/>
            </a:endParaRPr>
          </a:p>
        </p:txBody>
      </p:sp>
      <p:graphicFrame>
        <p:nvGraphicFramePr>
          <p:cNvPr id="5" name="Object 4" descr="C sharp"/>
          <p:cNvGraphicFramePr>
            <a:graphicFrameLocks noChangeAspect="1"/>
          </p:cNvGraphicFramePr>
          <p:nvPr>
            <p:extLst>
              <p:ext uri="{D42A27DB-BD31-4B8C-83A1-F6EECF244321}">
                <p14:modId xmlns:p14="http://schemas.microsoft.com/office/powerpoint/2010/main" val="2773237517"/>
              </p:ext>
            </p:extLst>
          </p:nvPr>
        </p:nvGraphicFramePr>
        <p:xfrm>
          <a:off x="760098" y="1744691"/>
          <a:ext cx="451682" cy="332439"/>
        </p:xfrm>
        <a:graphic>
          <a:graphicData uri="http://schemas.openxmlformats.org/presentationml/2006/ole">
            <mc:AlternateContent xmlns:mc="http://schemas.openxmlformats.org/markup-compatibility/2006">
              <mc:Choice xmlns:v="urn:schemas-microsoft-com:vml" Requires="v">
                <p:oleObj spid="_x0000_s12457" name="Equation" r:id="rId3" imgW="241200" imgH="177480" progId="Equation.DSMT4">
                  <p:embed/>
                </p:oleObj>
              </mc:Choice>
              <mc:Fallback>
                <p:oleObj name="Equation" r:id="rId3" imgW="241200" imgH="177480" progId="Equation.DSMT4">
                  <p:embed/>
                  <p:pic>
                    <p:nvPicPr>
                      <p:cNvPr id="10" name="Object 9"/>
                      <p:cNvPicPr/>
                      <p:nvPr/>
                    </p:nvPicPr>
                    <p:blipFill>
                      <a:blip r:embed="rId4"/>
                      <a:stretch>
                        <a:fillRect/>
                      </a:stretch>
                    </p:blipFill>
                    <p:spPr>
                      <a:xfrm>
                        <a:off x="760098" y="1744691"/>
                        <a:ext cx="451682" cy="332439"/>
                      </a:xfrm>
                      <a:prstGeom prst="rect">
                        <a:avLst/>
                      </a:prstGeom>
                    </p:spPr>
                  </p:pic>
                </p:oleObj>
              </mc:Fallback>
            </mc:AlternateContent>
          </a:graphicData>
        </a:graphic>
      </p:graphicFrame>
      <p:sp>
        <p:nvSpPr>
          <p:cNvPr id="4" name="Text Placeholder 3"/>
          <p:cNvSpPr>
            <a:spLocks noGrp="1"/>
          </p:cNvSpPr>
          <p:nvPr>
            <p:ph type="body" idx="2"/>
          </p:nvPr>
        </p:nvSpPr>
        <p:spPr>
          <a:xfrm>
            <a:off x="457200" y="1600200"/>
            <a:ext cx="8229600" cy="4626429"/>
          </a:xfrm>
        </p:spPr>
        <p:txBody>
          <a:bodyPr/>
          <a:lstStyle/>
          <a:p>
            <a:pPr marL="261938" indent="449263">
              <a:buNone/>
            </a:pPr>
            <a:r>
              <a:rPr lang="en-US" sz="2400" dirty="0">
                <a:latin typeface="+mn-lt"/>
              </a:rPr>
              <a:t>provides four </a:t>
            </a:r>
            <a:r>
              <a:rPr lang="en-US" sz="2400" b="1" dirty="0">
                <a:latin typeface="+mn-lt"/>
              </a:rPr>
              <a:t>iteration statements</a:t>
            </a:r>
            <a:r>
              <a:rPr lang="en-US" sz="2400" dirty="0">
                <a:latin typeface="+mn-lt"/>
              </a:rPr>
              <a:t> (sometimes called </a:t>
            </a:r>
            <a:r>
              <a:rPr lang="en-US" sz="2400" b="1" dirty="0">
                <a:latin typeface="+mn-lt"/>
              </a:rPr>
              <a:t>repetition statements</a:t>
            </a:r>
            <a:r>
              <a:rPr lang="en-US" sz="2400" dirty="0">
                <a:latin typeface="+mn-lt"/>
              </a:rPr>
              <a:t> or </a:t>
            </a:r>
            <a:r>
              <a:rPr lang="en-US" sz="2400" b="1" dirty="0">
                <a:latin typeface="+mn-lt"/>
              </a:rPr>
              <a:t>looping statements</a:t>
            </a:r>
            <a:r>
              <a:rPr lang="en-US" sz="2400" dirty="0">
                <a:latin typeface="+mn-lt"/>
              </a:rPr>
              <a:t>) that enable programs to perform statements repeatedly as long as a condition (called the </a:t>
            </a:r>
            <a:r>
              <a:rPr lang="en-US" sz="2400" b="1" dirty="0">
                <a:latin typeface="+mn-lt"/>
              </a:rPr>
              <a:t>loop-continuation condition</a:t>
            </a:r>
            <a:r>
              <a:rPr lang="en-US" sz="2400" dirty="0">
                <a:latin typeface="+mn-lt"/>
              </a:rPr>
              <a:t>) remains </a:t>
            </a:r>
            <a:r>
              <a:rPr lang="en-US" sz="2400" b="1" dirty="0">
                <a:latin typeface="+mn-lt"/>
              </a:rPr>
              <a:t>true</a:t>
            </a:r>
            <a:r>
              <a:rPr lang="en-US" sz="2400" dirty="0">
                <a:latin typeface="+mn-lt"/>
              </a:rPr>
              <a:t>.</a:t>
            </a:r>
          </a:p>
          <a:p>
            <a:pPr lvl="1"/>
            <a:r>
              <a:rPr lang="en-US" sz="2400" dirty="0">
                <a:latin typeface="Consolas" panose="020B0609020204030204" pitchFamily="49" charset="0"/>
                <a:cs typeface="Consolas" panose="020B0609020204030204" pitchFamily="49" charset="0"/>
              </a:rPr>
              <a:t>while</a:t>
            </a:r>
            <a:r>
              <a:rPr lang="en-US" sz="2400" dirty="0"/>
              <a:t>,</a:t>
            </a:r>
            <a:r>
              <a:rPr lang="en-US" sz="2400" b="1" dirty="0"/>
              <a:t> </a:t>
            </a:r>
            <a:r>
              <a:rPr lang="en-US" sz="2400" dirty="0">
                <a:latin typeface="Consolas" panose="020B0609020204030204" pitchFamily="49" charset="0"/>
                <a:cs typeface="Consolas" panose="020B0609020204030204" pitchFamily="49" charset="0"/>
              </a:rPr>
              <a:t>do</a:t>
            </a:r>
            <a:r>
              <a:rPr lang="en-US" sz="2400" dirty="0"/>
              <a:t>…</a:t>
            </a:r>
            <a:r>
              <a:rPr lang="en-US" sz="2400" dirty="0">
                <a:latin typeface="Consolas" panose="020B0609020204030204" pitchFamily="49" charset="0"/>
                <a:cs typeface="Consolas" panose="020B0609020204030204" pitchFamily="49" charset="0"/>
              </a:rPr>
              <a:t>while</a:t>
            </a:r>
            <a:r>
              <a:rPr lang="en-US" sz="2400" dirty="0"/>
              <a:t>,</a:t>
            </a:r>
            <a:r>
              <a:rPr lang="en-US" sz="2400" b="1" dirty="0"/>
              <a:t> </a:t>
            </a:r>
            <a:r>
              <a:rPr lang="en-US" sz="2400" dirty="0">
                <a:latin typeface="Consolas" panose="020B0609020204030204" pitchFamily="49" charset="0"/>
                <a:cs typeface="Consolas" panose="020B0609020204030204" pitchFamily="49" charset="0"/>
              </a:rPr>
              <a:t>for</a:t>
            </a:r>
            <a:r>
              <a:rPr lang="en-US" sz="2400" dirty="0"/>
              <a:t> </a:t>
            </a:r>
            <a:r>
              <a:rPr lang="en-US" sz="2400" dirty="0">
                <a:latin typeface="+mn-lt"/>
              </a:rPr>
              <a:t>and</a:t>
            </a:r>
            <a:r>
              <a:rPr lang="en-US" sz="2400" dirty="0"/>
              <a:t> </a:t>
            </a:r>
            <a:r>
              <a:rPr lang="en-US" sz="2400" dirty="0">
                <a:latin typeface="Consolas" panose="020B0609020204030204" pitchFamily="49" charset="0"/>
                <a:cs typeface="Consolas" panose="020B0609020204030204" pitchFamily="49" charset="0"/>
              </a:rPr>
              <a:t>foreach</a:t>
            </a:r>
            <a:r>
              <a:rPr lang="en-US" sz="2400" dirty="0"/>
              <a:t> </a:t>
            </a:r>
            <a:r>
              <a:rPr lang="en-US" sz="2400" dirty="0">
                <a:latin typeface="+mn-lt"/>
              </a:rPr>
              <a:t>statements.</a:t>
            </a:r>
          </a:p>
          <a:p>
            <a:r>
              <a:rPr lang="en-US" sz="2400" dirty="0">
                <a:latin typeface="+mn-lt"/>
              </a:rPr>
              <a:t>The</a:t>
            </a:r>
            <a:r>
              <a:rPr lang="en-US" sz="2400" dirty="0"/>
              <a:t> </a:t>
            </a:r>
            <a:r>
              <a:rPr lang="en-US" sz="2400" dirty="0">
                <a:latin typeface="Consolas" panose="020B0609020204030204" pitchFamily="49" charset="0"/>
                <a:cs typeface="Consolas" panose="020B0609020204030204" pitchFamily="49" charset="0"/>
              </a:rPr>
              <a:t>while</a:t>
            </a:r>
            <a:r>
              <a:rPr lang="en-US" sz="2400" dirty="0"/>
              <a:t>,</a:t>
            </a:r>
            <a:r>
              <a:rPr lang="en-US" sz="2400" b="1" dirty="0"/>
              <a:t> </a:t>
            </a:r>
            <a:r>
              <a:rPr lang="en-US" sz="2400" dirty="0">
                <a:latin typeface="Consolas" panose="020B0609020204030204" pitchFamily="49" charset="0"/>
                <a:cs typeface="Consolas" panose="020B0609020204030204" pitchFamily="49" charset="0"/>
              </a:rPr>
              <a:t>for</a:t>
            </a:r>
            <a:r>
              <a:rPr lang="en-US" sz="2400" dirty="0"/>
              <a:t> </a:t>
            </a:r>
            <a:r>
              <a:rPr lang="en-US" sz="2400" dirty="0">
                <a:latin typeface="+mn-lt"/>
              </a:rPr>
              <a:t>and</a:t>
            </a:r>
            <a:r>
              <a:rPr lang="en-US" sz="2400" dirty="0"/>
              <a:t> </a:t>
            </a:r>
            <a:r>
              <a:rPr lang="en-US" sz="2400" dirty="0">
                <a:latin typeface="Consolas" panose="020B0609020204030204" pitchFamily="49" charset="0"/>
                <a:cs typeface="Consolas" panose="020B0609020204030204" pitchFamily="49" charset="0"/>
              </a:rPr>
              <a:t>foreach</a:t>
            </a:r>
            <a:r>
              <a:rPr lang="en-US" sz="2400" dirty="0"/>
              <a:t> </a:t>
            </a:r>
            <a:r>
              <a:rPr lang="en-US" sz="2400" dirty="0">
                <a:latin typeface="+mn-lt"/>
              </a:rPr>
              <a:t>statements perform the action (or group of actions) in their bodies </a:t>
            </a:r>
            <a:r>
              <a:rPr lang="en-US" sz="2400" b="1" dirty="0">
                <a:latin typeface="+mn-lt"/>
              </a:rPr>
              <a:t>zero</a:t>
            </a:r>
            <a:r>
              <a:rPr lang="en-US" sz="2400" i="1" dirty="0">
                <a:latin typeface="+mn-lt"/>
              </a:rPr>
              <a:t> </a:t>
            </a:r>
            <a:r>
              <a:rPr lang="en-US" sz="2400" b="1" dirty="0">
                <a:latin typeface="+mn-lt"/>
              </a:rPr>
              <a:t>or more times.</a:t>
            </a:r>
            <a:endParaRPr lang="en-US" sz="2400" dirty="0">
              <a:latin typeface="+mn-lt"/>
            </a:endParaRPr>
          </a:p>
          <a:p>
            <a:r>
              <a:rPr lang="en-US" sz="2400" dirty="0">
                <a:latin typeface="+mn-lt"/>
              </a:rPr>
              <a:t>The</a:t>
            </a:r>
            <a:r>
              <a:rPr lang="en-US" sz="2400" dirty="0"/>
              <a:t> </a:t>
            </a:r>
            <a:r>
              <a:rPr lang="en-US" sz="2400" dirty="0" smtClean="0">
                <a:latin typeface="Consolas" panose="020B0609020204030204" pitchFamily="49" charset="0"/>
              </a:rPr>
              <a:t>do…while</a:t>
            </a:r>
            <a:r>
              <a:rPr lang="en-US" sz="2400" dirty="0" smtClean="0"/>
              <a:t> </a:t>
            </a:r>
            <a:r>
              <a:rPr lang="en-US" sz="2400" dirty="0">
                <a:latin typeface="+mn-lt"/>
              </a:rPr>
              <a:t>statement performs the action (or group of actions) in its body </a:t>
            </a:r>
            <a:r>
              <a:rPr lang="en-US" sz="2400" b="1" dirty="0">
                <a:latin typeface="+mn-lt"/>
              </a:rPr>
              <a:t>one or more times</a:t>
            </a:r>
            <a:r>
              <a:rPr lang="en-US" sz="2400" b="1" dirty="0" smtClean="0">
                <a:latin typeface="+mn-lt"/>
              </a:rPr>
              <a:t>.</a:t>
            </a:r>
            <a:endParaRPr lang="en-US" dirty="0">
              <a:latin typeface="+mn-lt"/>
            </a:endParaRPr>
          </a:p>
        </p:txBody>
      </p:sp>
    </p:spTree>
    <p:extLst>
      <p:ext uri="{BB962C8B-B14F-4D97-AF65-F5344CB8AC3E}">
        <p14:creationId xmlns:p14="http://schemas.microsoft.com/office/powerpoint/2010/main" val="2474223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5.4.4 Summary of Control Statements</a:t>
            </a:r>
          </a:p>
        </p:txBody>
      </p:sp>
      <p:sp>
        <p:nvSpPr>
          <p:cNvPr id="3" name="Text Placeholder 2"/>
          <p:cNvSpPr>
            <a:spLocks noGrp="1"/>
          </p:cNvSpPr>
          <p:nvPr>
            <p:ph type="body" idx="1"/>
          </p:nvPr>
        </p:nvSpPr>
        <p:spPr>
          <a:xfrm>
            <a:off x="457200" y="1600200"/>
            <a:ext cx="8229600" cy="4736432"/>
          </a:xfrm>
        </p:spPr>
        <p:txBody>
          <a:bodyPr/>
          <a:lstStyle/>
          <a:p>
            <a:r>
              <a:rPr lang="en-US" sz="2000" dirty="0">
                <a:latin typeface="+mn-lt"/>
              </a:rPr>
              <a:t>Every app is formed by combining as many of these statements as is appropriate for the algorithm the app implements</a:t>
            </a:r>
            <a:r>
              <a:rPr lang="en-US" sz="2000" dirty="0" smtClean="0">
                <a:latin typeface="+mn-lt"/>
              </a:rPr>
              <a:t>.</a:t>
            </a:r>
            <a:endParaRPr lang="en-US" sz="2000" dirty="0">
              <a:latin typeface="+mn-lt"/>
            </a:endParaRPr>
          </a:p>
          <a:p>
            <a:r>
              <a:rPr lang="en-US" sz="2000" dirty="0">
                <a:latin typeface="+mn-lt"/>
              </a:rPr>
              <a:t>Each activity diagram contains an initial state and a final state that represent a control statement’s entry point and exit point, respectively</a:t>
            </a:r>
            <a:r>
              <a:rPr lang="en-US" sz="2000" dirty="0" smtClean="0">
                <a:latin typeface="+mn-lt"/>
              </a:rPr>
              <a:t>.</a:t>
            </a:r>
            <a:endParaRPr lang="en-US" sz="2000" dirty="0">
              <a:latin typeface="+mn-lt"/>
            </a:endParaRPr>
          </a:p>
          <a:p>
            <a:r>
              <a:rPr lang="en-US" sz="2000" b="1" dirty="0">
                <a:latin typeface="+mn-lt"/>
              </a:rPr>
              <a:t>Single-entry/single-exit control statements</a:t>
            </a:r>
            <a:r>
              <a:rPr lang="en-US" sz="2000" dirty="0">
                <a:latin typeface="+mn-lt"/>
              </a:rPr>
              <a:t> make it easy to build programs—we simply connect the exit point of one to the entry point of the next</a:t>
            </a:r>
            <a:r>
              <a:rPr lang="en-US" sz="2000" dirty="0" smtClean="0">
                <a:latin typeface="+mn-lt"/>
              </a:rPr>
              <a:t>.</a:t>
            </a:r>
            <a:endParaRPr lang="en-US" sz="2000" dirty="0">
              <a:latin typeface="+mn-lt"/>
            </a:endParaRPr>
          </a:p>
          <a:p>
            <a:r>
              <a:rPr lang="en-US" sz="2000" dirty="0">
                <a:latin typeface="+mn-lt"/>
              </a:rPr>
              <a:t>We call this </a:t>
            </a:r>
            <a:r>
              <a:rPr lang="en-US" sz="2000" b="1" dirty="0">
                <a:latin typeface="+mn-lt"/>
              </a:rPr>
              <a:t>control-statement stacking</a:t>
            </a:r>
            <a:r>
              <a:rPr lang="en-US" sz="2000" dirty="0" smtClean="0">
                <a:latin typeface="+mn-lt"/>
              </a:rPr>
              <a:t>.</a:t>
            </a:r>
            <a:endParaRPr lang="en-US" sz="2000" dirty="0">
              <a:latin typeface="+mn-lt"/>
            </a:endParaRPr>
          </a:p>
          <a:p>
            <a:r>
              <a:rPr lang="en-US" sz="2000" dirty="0">
                <a:latin typeface="+mn-lt"/>
              </a:rPr>
              <a:t>There’s only one other way in which control statements- may be connected—</a:t>
            </a:r>
            <a:r>
              <a:rPr lang="en-US" sz="2000" b="1" dirty="0">
                <a:latin typeface="+mn-lt"/>
              </a:rPr>
              <a:t>control-statement nesting</a:t>
            </a:r>
            <a:r>
              <a:rPr lang="en-US" sz="2000" dirty="0">
                <a:latin typeface="+mn-lt"/>
              </a:rPr>
              <a:t>—in which one control statement appears </a:t>
            </a:r>
            <a:r>
              <a:rPr lang="en-US" sz="2000" b="1" dirty="0">
                <a:latin typeface="+mn-lt"/>
              </a:rPr>
              <a:t>inside</a:t>
            </a:r>
            <a:r>
              <a:rPr lang="en-US" sz="2000" dirty="0">
                <a:latin typeface="+mn-lt"/>
              </a:rPr>
              <a:t> another.</a:t>
            </a:r>
          </a:p>
        </p:txBody>
      </p:sp>
    </p:spTree>
    <p:extLst>
      <p:ext uri="{BB962C8B-B14F-4D97-AF65-F5344CB8AC3E}">
        <p14:creationId xmlns:p14="http://schemas.microsoft.com/office/powerpoint/2010/main" val="2316464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5.5 </a:t>
            </a:r>
            <a:r>
              <a:rPr lang="en-US" dirty="0" smtClean="0">
                <a:latin typeface="Consolas" panose="020B0609020204030204" pitchFamily="49" charset="0"/>
                <a:cs typeface="Consolas" panose="020B0609020204030204" pitchFamily="49" charset="0"/>
              </a:rPr>
              <a:t>if</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Single-Selection </a:t>
            </a:r>
            <a:r>
              <a:rPr lang="en-US" dirty="0" smtClean="0">
                <a:latin typeface="Times New Roman" panose="02020603050405020304" pitchFamily="18" charset="0"/>
                <a:cs typeface="Times New Roman" panose="02020603050405020304" pitchFamily="18" charset="0"/>
              </a:rPr>
              <a:t>Statement </a:t>
            </a:r>
            <a:r>
              <a:rPr lang="en-US" sz="2000" b="0" dirty="0" smtClean="0">
                <a:latin typeface="Times New Roman" panose="02020603050405020304" pitchFamily="18" charset="0"/>
                <a:cs typeface="Times New Roman" panose="02020603050405020304" pitchFamily="18" charset="0"/>
              </a:rPr>
              <a:t>(1 of 3)</a:t>
            </a:r>
            <a:endParaRPr lang="en-US" b="0"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57200" y="1600200"/>
            <a:ext cx="8229600" cy="1727437"/>
          </a:xfrm>
        </p:spPr>
        <p:txBody>
          <a:bodyPr/>
          <a:lstStyle/>
          <a:p>
            <a:pPr>
              <a:tabLst>
                <a:tab pos="1247775" algn="l"/>
              </a:tabLst>
            </a:pPr>
            <a:r>
              <a:rPr lang="en-US" altLang="en-US" sz="2400" dirty="0">
                <a:latin typeface="+mn-lt"/>
              </a:rPr>
              <a:t>if grade is greater than or equal to </a:t>
            </a:r>
            <a:r>
              <a:rPr lang="en-US" altLang="en-US" sz="2400" dirty="0" smtClean="0">
                <a:latin typeface="+mn-lt"/>
              </a:rPr>
              <a:t>60</a:t>
            </a:r>
          </a:p>
          <a:p>
            <a:pPr marL="0" indent="809625">
              <a:spcBef>
                <a:spcPts val="0"/>
              </a:spcBef>
              <a:buNone/>
              <a:tabLst>
                <a:tab pos="1247775" algn="l"/>
              </a:tabLst>
            </a:pPr>
            <a:r>
              <a:rPr lang="en-US" altLang="en-US" sz="2400" dirty="0" smtClean="0">
                <a:latin typeface="+mn-lt"/>
              </a:rPr>
              <a:t>display </a:t>
            </a:r>
            <a:r>
              <a:rPr lang="en-US" altLang="en-US" sz="2400" dirty="0">
                <a:latin typeface="+mn-lt"/>
              </a:rPr>
              <a:t>“Passed”</a:t>
            </a:r>
          </a:p>
          <a:p>
            <a:r>
              <a:rPr lang="en-US" altLang="en-US" sz="2400" dirty="0" smtClean="0">
                <a:latin typeface="+mn-lt"/>
              </a:rPr>
              <a:t>The </a:t>
            </a:r>
            <a:r>
              <a:rPr lang="en-US" altLang="en-US" sz="2400" dirty="0">
                <a:latin typeface="+mn-lt"/>
              </a:rPr>
              <a:t>preceding pseudocode if statement may be </a:t>
            </a:r>
            <a:r>
              <a:rPr lang="en-US" altLang="en-US" sz="2400" dirty="0" smtClean="0">
                <a:latin typeface="+mn-lt"/>
              </a:rPr>
              <a:t>written in</a:t>
            </a:r>
            <a:endParaRPr lang="en-US" altLang="en-US" sz="2400" dirty="0">
              <a:latin typeface="+mn-lt"/>
            </a:endParaRPr>
          </a:p>
        </p:txBody>
      </p:sp>
      <p:graphicFrame>
        <p:nvGraphicFramePr>
          <p:cNvPr id="6" name="Object 5" descr="C sharp as colon"/>
          <p:cNvGraphicFramePr>
            <a:graphicFrameLocks noChangeAspect="1"/>
          </p:cNvGraphicFramePr>
          <p:nvPr>
            <p:extLst>
              <p:ext uri="{D42A27DB-BD31-4B8C-83A1-F6EECF244321}">
                <p14:modId xmlns:p14="http://schemas.microsoft.com/office/powerpoint/2010/main" val="3837295025"/>
              </p:ext>
            </p:extLst>
          </p:nvPr>
        </p:nvGraphicFramePr>
        <p:xfrm>
          <a:off x="784321" y="3011164"/>
          <a:ext cx="985410" cy="353441"/>
        </p:xfrm>
        <a:graphic>
          <a:graphicData uri="http://schemas.openxmlformats.org/presentationml/2006/ole">
            <mc:AlternateContent xmlns:mc="http://schemas.openxmlformats.org/markup-compatibility/2006">
              <mc:Choice xmlns:v="urn:schemas-microsoft-com:vml" Requires="v">
                <p:oleObj spid="_x0000_s13643" name="Equation" r:id="rId3" imgW="495000" imgH="177480" progId="Equation.DSMT4">
                  <p:embed/>
                </p:oleObj>
              </mc:Choice>
              <mc:Fallback>
                <p:oleObj name="Equation" r:id="rId3" imgW="495000" imgH="177480" progId="Equation.DSMT4">
                  <p:embed/>
                  <p:pic>
                    <p:nvPicPr>
                      <p:cNvPr id="10" name="Object 9"/>
                      <p:cNvPicPr/>
                      <p:nvPr/>
                    </p:nvPicPr>
                    <p:blipFill>
                      <a:blip r:embed="rId4"/>
                      <a:stretch>
                        <a:fillRect/>
                      </a:stretch>
                    </p:blipFill>
                    <p:spPr>
                      <a:xfrm>
                        <a:off x="784321" y="3011164"/>
                        <a:ext cx="985410" cy="353441"/>
                      </a:xfrm>
                      <a:prstGeom prst="rect">
                        <a:avLst/>
                      </a:prstGeom>
                    </p:spPr>
                  </p:pic>
                </p:oleObj>
              </mc:Fallback>
            </mc:AlternateContent>
          </a:graphicData>
        </a:graphic>
      </p:graphicFrame>
      <p:pic>
        <p:nvPicPr>
          <p:cNvPr id="10" name="Picture 9" descr="Code has four lines, as follows. Line 1. If left parenthesis grade right angle bracket equals 60 right parenthesis. Line 2. Left brace. Line 3. Console period write line left parenthesis double quote passed double quote right parenthesis semicolon. Line 4. Right brac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13615" y="3561988"/>
            <a:ext cx="4313802" cy="1165041"/>
          </a:xfrm>
          <a:prstGeom prst="rect">
            <a:avLst/>
          </a:prstGeom>
        </p:spPr>
      </p:pic>
      <p:sp>
        <p:nvSpPr>
          <p:cNvPr id="4" name="Content Placeholder 3"/>
          <p:cNvSpPr>
            <a:spLocks noGrp="1"/>
          </p:cNvSpPr>
          <p:nvPr>
            <p:ph sz="quarter" idx="13"/>
          </p:nvPr>
        </p:nvSpPr>
        <p:spPr>
          <a:xfrm>
            <a:off x="457200" y="4924412"/>
            <a:ext cx="1110343" cy="558800"/>
          </a:xfrm>
        </p:spPr>
        <p:txBody>
          <a:bodyPr/>
          <a:lstStyle/>
          <a:p>
            <a:pPr marL="255600" lvl="1" indent="-255600">
              <a:spcBef>
                <a:spcPts val="1500"/>
              </a:spcBef>
              <a:buFont typeface="Arial" panose="020B0604020202020204" pitchFamily="34" charset="0"/>
              <a:buChar char="•"/>
            </a:pPr>
            <a:r>
              <a:rPr lang="en-US" altLang="en-US" sz="2400" dirty="0" smtClean="0"/>
              <a:t>The</a:t>
            </a:r>
            <a:endParaRPr lang="en-US" sz="2400" dirty="0"/>
          </a:p>
        </p:txBody>
      </p:sp>
      <p:graphicFrame>
        <p:nvGraphicFramePr>
          <p:cNvPr id="11" name="Object 10" descr="C sharp"/>
          <p:cNvGraphicFramePr>
            <a:graphicFrameLocks noChangeAspect="1"/>
          </p:cNvGraphicFramePr>
          <p:nvPr>
            <p:extLst>
              <p:ext uri="{D42A27DB-BD31-4B8C-83A1-F6EECF244321}">
                <p14:modId xmlns:p14="http://schemas.microsoft.com/office/powerpoint/2010/main" val="2370268326"/>
              </p:ext>
            </p:extLst>
          </p:nvPr>
        </p:nvGraphicFramePr>
        <p:xfrm>
          <a:off x="1402462" y="5056218"/>
          <a:ext cx="459590" cy="338245"/>
        </p:xfrm>
        <a:graphic>
          <a:graphicData uri="http://schemas.openxmlformats.org/presentationml/2006/ole">
            <mc:AlternateContent xmlns:mc="http://schemas.openxmlformats.org/markup-compatibility/2006">
              <mc:Choice xmlns:v="urn:schemas-microsoft-com:vml" Requires="v">
                <p:oleObj spid="_x0000_s13644" name="Equation" r:id="rId6" imgW="241200" imgH="177480" progId="Equation.DSMT4">
                  <p:embed/>
                </p:oleObj>
              </mc:Choice>
              <mc:Fallback>
                <p:oleObj name="Equation" r:id="rId6" imgW="241200" imgH="177480" progId="Equation.DSMT4">
                  <p:embed/>
                  <p:pic>
                    <p:nvPicPr>
                      <p:cNvPr id="6" name="Object 5"/>
                      <p:cNvPicPr/>
                      <p:nvPr/>
                    </p:nvPicPr>
                    <p:blipFill>
                      <a:blip r:embed="rId7"/>
                      <a:stretch>
                        <a:fillRect/>
                      </a:stretch>
                    </p:blipFill>
                    <p:spPr>
                      <a:xfrm>
                        <a:off x="1402462" y="5056218"/>
                        <a:ext cx="459590" cy="338245"/>
                      </a:xfrm>
                      <a:prstGeom prst="rect">
                        <a:avLst/>
                      </a:prstGeom>
                    </p:spPr>
                  </p:pic>
                </p:oleObj>
              </mc:Fallback>
            </mc:AlternateContent>
          </a:graphicData>
        </a:graphic>
      </p:graphicFrame>
      <p:sp>
        <p:nvSpPr>
          <p:cNvPr id="5" name="Content Placeholder 4"/>
          <p:cNvSpPr>
            <a:spLocks noGrp="1"/>
          </p:cNvSpPr>
          <p:nvPr>
            <p:ph sz="quarter" idx="14"/>
          </p:nvPr>
        </p:nvSpPr>
        <p:spPr>
          <a:xfrm>
            <a:off x="1825262" y="4926951"/>
            <a:ext cx="6320971" cy="457878"/>
          </a:xfrm>
        </p:spPr>
        <p:txBody>
          <a:bodyPr/>
          <a:lstStyle/>
          <a:p>
            <a:pPr marL="432" lvl="1" indent="0">
              <a:spcBef>
                <a:spcPts val="1500"/>
              </a:spcBef>
              <a:buNone/>
            </a:pPr>
            <a:r>
              <a:rPr lang="en-US" altLang="en-US" sz="2400" dirty="0" smtClean="0">
                <a:latin typeface="+mn-lt"/>
              </a:rPr>
              <a:t>code </a:t>
            </a:r>
            <a:r>
              <a:rPr lang="en-US" altLang="en-US" sz="2400" dirty="0">
                <a:latin typeface="+mn-lt"/>
              </a:rPr>
              <a:t>corresponds closely to the pseudocode</a:t>
            </a:r>
            <a:r>
              <a:rPr lang="en-US" altLang="en-US" sz="2400" dirty="0" smtClean="0">
                <a:latin typeface="+mn-lt"/>
              </a:rPr>
              <a:t>.</a:t>
            </a:r>
            <a:endParaRPr lang="en-US" sz="2400" dirty="0">
              <a:latin typeface="+mn-lt"/>
            </a:endParaRPr>
          </a:p>
        </p:txBody>
      </p:sp>
    </p:spTree>
    <p:extLst>
      <p:ext uri="{BB962C8B-B14F-4D97-AF65-F5344CB8AC3E}">
        <p14:creationId xmlns:p14="http://schemas.microsoft.com/office/powerpoint/2010/main" val="3846023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5.5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 Single-Selection Statement </a:t>
            </a:r>
            <a:r>
              <a:rPr lang="en-US" sz="2000" b="0" dirty="0" smtClean="0">
                <a:latin typeface="Times New Roman" panose="02020603050405020304" pitchFamily="18" charset="0"/>
                <a:cs typeface="Times New Roman" panose="02020603050405020304" pitchFamily="18" charset="0"/>
              </a:rPr>
              <a:t>(2 </a:t>
            </a:r>
            <a:r>
              <a:rPr lang="en-US" sz="2000" b="0" dirty="0">
                <a:latin typeface="Times New Roman" panose="02020603050405020304" pitchFamily="18" charset="0"/>
                <a:cs typeface="Times New Roman" panose="02020603050405020304" pitchFamily="18" charset="0"/>
              </a:rPr>
              <a:t>of 3)</a:t>
            </a:r>
            <a:endParaRPr lang="en-US" dirty="0"/>
          </a:p>
        </p:txBody>
      </p:sp>
      <p:sp>
        <p:nvSpPr>
          <p:cNvPr id="3" name="Text Placeholder 2"/>
          <p:cNvSpPr>
            <a:spLocks noGrp="1"/>
          </p:cNvSpPr>
          <p:nvPr>
            <p:ph type="body" idx="1"/>
          </p:nvPr>
        </p:nvSpPr>
        <p:spPr>
          <a:xfrm>
            <a:off x="457200" y="1600200"/>
            <a:ext cx="8229600" cy="2271109"/>
          </a:xfrm>
        </p:spPr>
        <p:txBody>
          <a:bodyPr/>
          <a:lstStyle/>
          <a:p>
            <a:r>
              <a:rPr lang="en-US" sz="2400" b="1" dirty="0">
                <a:latin typeface="+mn-lt"/>
              </a:rPr>
              <a:t>bool Simple Type</a:t>
            </a:r>
          </a:p>
          <a:p>
            <a:r>
              <a:rPr lang="en-US" sz="2400" dirty="0">
                <a:latin typeface="+mn-lt"/>
              </a:rPr>
              <a:t>You saw in Chapter 3 that decisions can be based on conditions containing relational or equality operators</a:t>
            </a:r>
            <a:r>
              <a:rPr lang="en-US" sz="2400" dirty="0" smtClean="0">
                <a:latin typeface="+mn-lt"/>
              </a:rPr>
              <a:t>.</a:t>
            </a:r>
            <a:endParaRPr lang="en-US" sz="2400" dirty="0">
              <a:latin typeface="+mn-lt"/>
            </a:endParaRPr>
          </a:p>
          <a:p>
            <a:r>
              <a:rPr lang="en-US" sz="2400" dirty="0">
                <a:latin typeface="+mn-lt"/>
              </a:rPr>
              <a:t>A decision can be based on </a:t>
            </a:r>
            <a:r>
              <a:rPr lang="en-US" sz="2400" b="1" dirty="0">
                <a:latin typeface="+mn-lt"/>
              </a:rPr>
              <a:t>any</a:t>
            </a:r>
            <a:r>
              <a:rPr lang="en-US" sz="2400" dirty="0">
                <a:latin typeface="+mn-lt"/>
              </a:rPr>
              <a:t> expression that evaluates to </a:t>
            </a:r>
            <a:r>
              <a:rPr lang="en-US" sz="2400" b="1" dirty="0">
                <a:latin typeface="+mn-lt"/>
              </a:rPr>
              <a:t>true</a:t>
            </a:r>
            <a:r>
              <a:rPr lang="en-US" sz="2400" dirty="0">
                <a:latin typeface="+mn-lt"/>
              </a:rPr>
              <a:t> or </a:t>
            </a:r>
            <a:r>
              <a:rPr lang="en-US" sz="2400" b="1" dirty="0">
                <a:latin typeface="+mn-lt"/>
              </a:rPr>
              <a:t>false</a:t>
            </a:r>
            <a:r>
              <a:rPr lang="en-US" sz="2400" dirty="0" smtClean="0">
                <a:latin typeface="+mn-lt"/>
              </a:rPr>
              <a:t>.</a:t>
            </a:r>
            <a:endParaRPr lang="en-US" sz="2400" dirty="0">
              <a:latin typeface="+mn-lt"/>
            </a:endParaRPr>
          </a:p>
        </p:txBody>
      </p:sp>
      <p:sp>
        <p:nvSpPr>
          <p:cNvPr id="4" name="Content Placeholder 3"/>
          <p:cNvSpPr>
            <a:spLocks noGrp="1"/>
          </p:cNvSpPr>
          <p:nvPr>
            <p:ph sz="quarter" idx="13"/>
          </p:nvPr>
        </p:nvSpPr>
        <p:spPr>
          <a:xfrm>
            <a:off x="457201" y="3887901"/>
            <a:ext cx="210457" cy="409007"/>
          </a:xfrm>
        </p:spPr>
        <p:txBody>
          <a:bodyPr/>
          <a:lstStyle/>
          <a:p>
            <a:r>
              <a:rPr lang="en-US" sz="2400" dirty="0" smtClean="0">
                <a:latin typeface="+mn-lt"/>
              </a:rPr>
              <a:t> </a:t>
            </a:r>
            <a:endParaRPr lang="en-US" sz="2400" dirty="0">
              <a:latin typeface="+mn-lt"/>
            </a:endParaRP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3040101790"/>
              </p:ext>
            </p:extLst>
          </p:nvPr>
        </p:nvGraphicFramePr>
        <p:xfrm>
          <a:off x="780157" y="4012087"/>
          <a:ext cx="455040" cy="334896"/>
        </p:xfrm>
        <a:graphic>
          <a:graphicData uri="http://schemas.openxmlformats.org/presentationml/2006/ole">
            <mc:AlternateContent xmlns:mc="http://schemas.openxmlformats.org/markup-compatibility/2006">
              <mc:Choice xmlns:v="urn:schemas-microsoft-com:vml" Requires="v">
                <p:oleObj spid="_x0000_s14662" name="Equation" r:id="rId3" imgW="241200" imgH="177480" progId="Equation.DSMT4">
                  <p:embed/>
                </p:oleObj>
              </mc:Choice>
              <mc:Fallback>
                <p:oleObj name="Equation" r:id="rId3" imgW="241200" imgH="177480" progId="Equation.DSMT4">
                  <p:embed/>
                  <p:pic>
                    <p:nvPicPr>
                      <p:cNvPr id="11" name="Object 10"/>
                      <p:cNvPicPr/>
                      <p:nvPr/>
                    </p:nvPicPr>
                    <p:blipFill>
                      <a:blip r:embed="rId4"/>
                      <a:stretch>
                        <a:fillRect/>
                      </a:stretch>
                    </p:blipFill>
                    <p:spPr>
                      <a:xfrm>
                        <a:off x="780157" y="4012087"/>
                        <a:ext cx="455040" cy="334896"/>
                      </a:xfrm>
                      <a:prstGeom prst="rect">
                        <a:avLst/>
                      </a:prstGeom>
                    </p:spPr>
                  </p:pic>
                </p:oleObj>
              </mc:Fallback>
            </mc:AlternateContent>
          </a:graphicData>
        </a:graphic>
      </p:graphicFrame>
      <p:sp>
        <p:nvSpPr>
          <p:cNvPr id="5" name="Content Placeholder 4"/>
          <p:cNvSpPr>
            <a:spLocks noGrp="1"/>
          </p:cNvSpPr>
          <p:nvPr>
            <p:ph sz="quarter" idx="14"/>
          </p:nvPr>
        </p:nvSpPr>
        <p:spPr>
          <a:xfrm>
            <a:off x="457201" y="3873387"/>
            <a:ext cx="8232775" cy="756669"/>
          </a:xfrm>
        </p:spPr>
        <p:txBody>
          <a:bodyPr/>
          <a:lstStyle/>
          <a:p>
            <a:pPr marL="265113" indent="446088">
              <a:buNone/>
            </a:pPr>
            <a:r>
              <a:rPr lang="en-US" sz="2400" dirty="0">
                <a:latin typeface="+mn-lt"/>
              </a:rPr>
              <a:t>provides the simple type </a:t>
            </a:r>
            <a:r>
              <a:rPr lang="en-US" sz="2400" b="1" dirty="0">
                <a:latin typeface="+mn-lt"/>
              </a:rPr>
              <a:t>bool</a:t>
            </a:r>
            <a:r>
              <a:rPr lang="en-US" sz="2400" dirty="0">
                <a:latin typeface="+mn-lt"/>
              </a:rPr>
              <a:t> for Boolean variables that can hold only the values </a:t>
            </a:r>
            <a:r>
              <a:rPr lang="en-US" sz="2400" dirty="0">
                <a:latin typeface="Consolas" panose="020B0609020204030204" pitchFamily="49" charset="0"/>
                <a:cs typeface="Consolas" panose="020B0609020204030204" pitchFamily="49" charset="0"/>
              </a:rPr>
              <a:t>true</a:t>
            </a:r>
            <a:r>
              <a:rPr lang="en-US" sz="2400" dirty="0">
                <a:latin typeface="+mn-lt"/>
              </a:rPr>
              <a:t> and </a:t>
            </a:r>
            <a:r>
              <a:rPr lang="en-US" sz="2400" dirty="0">
                <a:latin typeface="Consolas" panose="020B0609020204030204" pitchFamily="49" charset="0"/>
                <a:cs typeface="Consolas" panose="020B0609020204030204" pitchFamily="49" charset="0"/>
              </a:rPr>
              <a:t>false</a:t>
            </a:r>
            <a:r>
              <a:rPr lang="en-US" sz="2400" dirty="0">
                <a:latin typeface="+mn-lt"/>
              </a:rPr>
              <a:t>—each </a:t>
            </a:r>
            <a:r>
              <a:rPr lang="en-US" sz="2400" dirty="0" smtClean="0">
                <a:latin typeface="+mn-lt"/>
              </a:rPr>
              <a:t>of</a:t>
            </a:r>
            <a:endParaRPr lang="en-US" sz="2400" dirty="0">
              <a:latin typeface="+mn-lt"/>
            </a:endParaRPr>
          </a:p>
        </p:txBody>
      </p:sp>
      <p:sp>
        <p:nvSpPr>
          <p:cNvPr id="6" name="Content Placeholder 5"/>
          <p:cNvSpPr>
            <a:spLocks noGrp="1"/>
          </p:cNvSpPr>
          <p:nvPr>
            <p:ph sz="quarter" idx="15"/>
          </p:nvPr>
        </p:nvSpPr>
        <p:spPr>
          <a:xfrm>
            <a:off x="457202" y="4615636"/>
            <a:ext cx="1908628" cy="366145"/>
          </a:xfrm>
        </p:spPr>
        <p:txBody>
          <a:bodyPr/>
          <a:lstStyle/>
          <a:p>
            <a:pPr marL="0" indent="265113">
              <a:buNone/>
            </a:pPr>
            <a:r>
              <a:rPr lang="en-US" sz="2400" dirty="0">
                <a:latin typeface="+mn-lt"/>
              </a:rPr>
              <a:t>these is a</a:t>
            </a:r>
          </a:p>
        </p:txBody>
      </p:sp>
      <p:graphicFrame>
        <p:nvGraphicFramePr>
          <p:cNvPr id="10" name="Object 9" descr="C sharp"/>
          <p:cNvGraphicFramePr>
            <a:graphicFrameLocks noChangeAspect="1"/>
          </p:cNvGraphicFramePr>
          <p:nvPr>
            <p:extLst>
              <p:ext uri="{D42A27DB-BD31-4B8C-83A1-F6EECF244321}">
                <p14:modId xmlns:p14="http://schemas.microsoft.com/office/powerpoint/2010/main" val="3423157684"/>
              </p:ext>
            </p:extLst>
          </p:nvPr>
        </p:nvGraphicFramePr>
        <p:xfrm>
          <a:off x="2212588" y="4769912"/>
          <a:ext cx="437284" cy="321829"/>
        </p:xfrm>
        <a:graphic>
          <a:graphicData uri="http://schemas.openxmlformats.org/presentationml/2006/ole">
            <mc:AlternateContent xmlns:mc="http://schemas.openxmlformats.org/markup-compatibility/2006">
              <mc:Choice xmlns:v="urn:schemas-microsoft-com:vml" Requires="v">
                <p:oleObj spid="_x0000_s14663" name="Equation" r:id="rId5" imgW="241200" imgH="177480" progId="Equation.DSMT4">
                  <p:embed/>
                </p:oleObj>
              </mc:Choice>
              <mc:Fallback>
                <p:oleObj name="Equation" r:id="rId5" imgW="241200" imgH="177480" progId="Equation.DSMT4">
                  <p:embed/>
                  <p:pic>
                    <p:nvPicPr>
                      <p:cNvPr id="9" name="Object 8"/>
                      <p:cNvPicPr/>
                      <p:nvPr/>
                    </p:nvPicPr>
                    <p:blipFill>
                      <a:blip r:embed="rId4"/>
                      <a:stretch>
                        <a:fillRect/>
                      </a:stretch>
                    </p:blipFill>
                    <p:spPr>
                      <a:xfrm>
                        <a:off x="2212588" y="4769912"/>
                        <a:ext cx="437284" cy="321829"/>
                      </a:xfrm>
                      <a:prstGeom prst="rect">
                        <a:avLst/>
                      </a:prstGeom>
                    </p:spPr>
                  </p:pic>
                </p:oleObj>
              </mc:Fallback>
            </mc:AlternateContent>
          </a:graphicData>
        </a:graphic>
      </p:graphicFrame>
      <p:sp>
        <p:nvSpPr>
          <p:cNvPr id="7" name="Content Placeholder 6"/>
          <p:cNvSpPr>
            <a:spLocks noGrp="1"/>
          </p:cNvSpPr>
          <p:nvPr>
            <p:ph sz="quarter" idx="16"/>
          </p:nvPr>
        </p:nvSpPr>
        <p:spPr>
          <a:xfrm>
            <a:off x="2620901" y="4632133"/>
            <a:ext cx="1411968" cy="420234"/>
          </a:xfrm>
        </p:spPr>
        <p:txBody>
          <a:bodyPr/>
          <a:lstStyle/>
          <a:p>
            <a:pPr marL="0" indent="0">
              <a:buNone/>
            </a:pPr>
            <a:r>
              <a:rPr lang="en-US" sz="2400" dirty="0">
                <a:latin typeface="+mn-lt"/>
              </a:rPr>
              <a:t>keyword</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34229360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5.5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 Single-Selection </a:t>
            </a:r>
            <a:r>
              <a:rPr lang="en-US" dirty="0" smtClean="0">
                <a:latin typeface="Times New Roman" panose="02020603050405020304" pitchFamily="18" charset="0"/>
                <a:cs typeface="Times New Roman" panose="02020603050405020304" pitchFamily="18" charset="0"/>
              </a:rPr>
              <a:t>Statement </a:t>
            </a:r>
            <a:r>
              <a:rPr lang="en-US" sz="2000" b="0" dirty="0" smtClean="0">
                <a:latin typeface="Times New Roman" panose="02020603050405020304" pitchFamily="18" charset="0"/>
                <a:cs typeface="Times New Roman" panose="02020603050405020304" pitchFamily="18" charset="0"/>
              </a:rPr>
              <a:t>(3 </a:t>
            </a:r>
            <a:r>
              <a:rPr lang="en-US" sz="2000" b="0" dirty="0">
                <a:latin typeface="Times New Roman" panose="02020603050405020304" pitchFamily="18" charset="0"/>
                <a:cs typeface="Times New Roman" panose="02020603050405020304" pitchFamily="18" charset="0"/>
              </a:rPr>
              <a:t>of 3)</a:t>
            </a:r>
            <a:endParaRPr lang="en-US" dirty="0"/>
          </a:p>
        </p:txBody>
      </p:sp>
      <p:sp>
        <p:nvSpPr>
          <p:cNvPr id="3" name="Text Placeholder 2"/>
          <p:cNvSpPr>
            <a:spLocks noGrp="1"/>
          </p:cNvSpPr>
          <p:nvPr>
            <p:ph type="body" idx="1"/>
          </p:nvPr>
        </p:nvSpPr>
        <p:spPr/>
        <p:txBody>
          <a:bodyPr/>
          <a:lstStyle/>
          <a:p>
            <a:r>
              <a:rPr lang="en-US" altLang="en-US" sz="2400" dirty="0">
                <a:latin typeface="+mn-lt"/>
              </a:rPr>
              <a:t>Figure 5.2 illustrates the single-selection if statement.</a:t>
            </a:r>
          </a:p>
          <a:p>
            <a:r>
              <a:rPr lang="en-US" altLang="en-US" sz="2400" dirty="0">
                <a:latin typeface="+mn-lt"/>
              </a:rPr>
              <a:t>The diamond, or decision symbol indicates that a decision is to be made.</a:t>
            </a:r>
          </a:p>
          <a:p>
            <a:r>
              <a:rPr lang="en-US" altLang="en-US" sz="2400" dirty="0">
                <a:latin typeface="+mn-lt"/>
              </a:rPr>
              <a:t>The workflow will continue along a path determined by one of the symbol’s two associated guard conditions.</a:t>
            </a:r>
            <a:endParaRPr lang="en-US" sz="2400" dirty="0">
              <a:latin typeface="+mn-lt"/>
            </a:endParaRPr>
          </a:p>
        </p:txBody>
      </p:sp>
    </p:spTree>
    <p:extLst>
      <p:ext uri="{BB962C8B-B14F-4D97-AF65-F5344CB8AC3E}">
        <p14:creationId xmlns:p14="http://schemas.microsoft.com/office/powerpoint/2010/main" val="1128088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788442" cy="1066799"/>
          </a:xfrm>
        </p:spPr>
        <p:txBody>
          <a:bodyPr anchor="b"/>
          <a:lstStyle/>
          <a:p>
            <a:r>
              <a:rPr lang="en-US" dirty="0" smtClean="0"/>
              <a:t>Figure </a:t>
            </a:r>
            <a:r>
              <a:rPr lang="en-US" dirty="0"/>
              <a:t>5.3 </a:t>
            </a:r>
            <a:r>
              <a:rPr lang="en-US" dirty="0" smtClean="0">
                <a:latin typeface="Consolas" panose="020B0609020204030204" pitchFamily="49" charset="0"/>
                <a:cs typeface="Consolas" panose="020B0609020204030204" pitchFamily="49" charset="0"/>
              </a:rPr>
              <a:t>if</a:t>
            </a:r>
            <a:r>
              <a:rPr lang="en-US" dirty="0" smtClean="0"/>
              <a:t> </a:t>
            </a:r>
            <a:r>
              <a:rPr lang="en-US" dirty="0"/>
              <a:t>Single-Selection Statement </a:t>
            </a:r>
            <a:r>
              <a:rPr lang="en-US" dirty="0" smtClean="0"/>
              <a:t>U</a:t>
            </a:r>
            <a:r>
              <a:rPr lang="en-US" sz="100" dirty="0" smtClean="0"/>
              <a:t> </a:t>
            </a:r>
            <a:r>
              <a:rPr lang="en-US" dirty="0" smtClean="0"/>
              <a:t>M</a:t>
            </a:r>
            <a:r>
              <a:rPr lang="en-US" sz="100" dirty="0" smtClean="0"/>
              <a:t> </a:t>
            </a:r>
            <a:r>
              <a:rPr lang="en-US" dirty="0" smtClean="0"/>
              <a:t>L </a:t>
            </a:r>
            <a:r>
              <a:rPr lang="en-US" dirty="0"/>
              <a:t>Activity </a:t>
            </a:r>
            <a:r>
              <a:rPr lang="en-US" dirty="0" smtClean="0"/>
              <a:t>Diagram</a:t>
            </a:r>
            <a:endParaRPr lang="en-US" dirty="0"/>
          </a:p>
        </p:txBody>
      </p:sp>
      <p:pic>
        <p:nvPicPr>
          <p:cNvPr id="5" name="Picture 4" descr="A U M L flowchart. Start. If student Grade greater than sign = 60, display, Passed. Corresponding C hash statement: console, period, write line, left parenthesis, open quotes, passed, close quotes, right parenthesis, semicolon, end. If student Grade less than sign = 60, en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449" y="1897230"/>
            <a:ext cx="7777102" cy="2267126"/>
          </a:xfrm>
          <a:prstGeom prst="rect">
            <a:avLst/>
          </a:prstGeom>
        </p:spPr>
      </p:pic>
    </p:spTree>
    <p:extLst>
      <p:ext uri="{BB962C8B-B14F-4D97-AF65-F5344CB8AC3E}">
        <p14:creationId xmlns:p14="http://schemas.microsoft.com/office/powerpoint/2010/main" val="15775896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15371"/>
            <a:ext cx="7815943" cy="1097279"/>
          </a:xfrm>
        </p:spPr>
        <p:txBody>
          <a:bodyPr/>
          <a:lstStyle/>
          <a:p>
            <a:r>
              <a:rPr lang="en-US" dirty="0" smtClean="0">
                <a:latin typeface="Times New Roman" panose="02020603050405020304" pitchFamily="18" charset="0"/>
                <a:cs typeface="Times New Roman" panose="02020603050405020304" pitchFamily="18" charset="0"/>
              </a:rPr>
              <a:t>5.6 </a:t>
            </a:r>
            <a:r>
              <a:rPr lang="en-US" dirty="0" smtClean="0">
                <a:latin typeface="Consolas" panose="020B0609020204030204" pitchFamily="49" charset="0"/>
                <a:cs typeface="Consolas" panose="020B0609020204030204" pitchFamily="49" charset="0"/>
              </a:rPr>
              <a:t>if</a:t>
            </a:r>
            <a:r>
              <a:rPr lang="en-US" dirty="0" smtClean="0">
                <a:latin typeface="Times New Roman" panose="02020603050405020304" pitchFamily="18" charset="0"/>
                <a:cs typeface="Times New Roman" panose="02020603050405020304" pitchFamily="18" charset="0"/>
              </a:rPr>
              <a:t>…</a:t>
            </a:r>
            <a:r>
              <a:rPr lang="en-US" dirty="0" smtClean="0">
                <a:latin typeface="Consolas" panose="020B0609020204030204" pitchFamily="49" charset="0"/>
                <a:cs typeface="Consolas" panose="020B0609020204030204" pitchFamily="49" charset="0"/>
              </a:rPr>
              <a:t>else</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Double-Selection </a:t>
            </a:r>
            <a:r>
              <a:rPr lang="en-US" dirty="0" smtClean="0">
                <a:latin typeface="Times New Roman" panose="02020603050405020304" pitchFamily="18" charset="0"/>
                <a:cs typeface="Times New Roman" panose="02020603050405020304" pitchFamily="18" charset="0"/>
              </a:rPr>
              <a:t>Statement </a:t>
            </a:r>
            <a:r>
              <a:rPr lang="en-US" sz="2000" b="0" dirty="0" smtClean="0">
                <a:latin typeface="Times New Roman" panose="02020603050405020304" pitchFamily="18" charset="0"/>
                <a:cs typeface="Times New Roman" panose="02020603050405020304" pitchFamily="18" charset="0"/>
              </a:rPr>
              <a:t>(1 of 3)</a:t>
            </a:r>
            <a:endParaRPr lang="en-US" b="0"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idx="1"/>
          </p:nvPr>
        </p:nvSpPr>
        <p:spPr/>
        <p:txBody>
          <a:bodyPr/>
          <a:lstStyle/>
          <a:p>
            <a:r>
              <a:rPr lang="en-US" altLang="en-US" sz="2400" dirty="0">
                <a:latin typeface="+mn-lt"/>
              </a:rPr>
              <a:t>The </a:t>
            </a:r>
            <a:r>
              <a:rPr lang="en-US" altLang="en-US" sz="2400" dirty="0" smtClean="0">
                <a:latin typeface="Consolas" panose="020B0609020204030204" pitchFamily="49" charset="0"/>
                <a:cs typeface="Consolas" panose="020B0609020204030204" pitchFamily="49" charset="0"/>
              </a:rPr>
              <a:t>if</a:t>
            </a:r>
            <a:r>
              <a:rPr lang="en-US" altLang="en-US" sz="2400" dirty="0" smtClean="0">
                <a:latin typeface="+mn-lt"/>
              </a:rPr>
              <a:t>…</a:t>
            </a:r>
            <a:r>
              <a:rPr lang="en-US" altLang="en-US" sz="2400" dirty="0" smtClean="0">
                <a:latin typeface="Consolas" panose="020B0609020204030204" pitchFamily="49" charset="0"/>
                <a:cs typeface="Consolas" panose="020B0609020204030204" pitchFamily="49" charset="0"/>
              </a:rPr>
              <a:t>else</a:t>
            </a:r>
            <a:r>
              <a:rPr lang="en-US" altLang="en-US" sz="2400" dirty="0" smtClean="0">
                <a:latin typeface="+mn-lt"/>
              </a:rPr>
              <a:t> </a:t>
            </a:r>
            <a:r>
              <a:rPr lang="en-US" altLang="en-US" sz="2400" dirty="0">
                <a:latin typeface="+mn-lt"/>
              </a:rPr>
              <a:t>double-selection statement allows you to specify </a:t>
            </a:r>
            <a:r>
              <a:rPr lang="en-US" altLang="en-US" sz="2400" dirty="0" smtClean="0">
                <a:latin typeface="+mn-lt"/>
              </a:rPr>
              <a:t>an </a:t>
            </a:r>
            <a:r>
              <a:rPr lang="en-US" altLang="en-US" sz="2400" dirty="0">
                <a:latin typeface="+mn-lt"/>
              </a:rPr>
              <a:t>action </a:t>
            </a:r>
            <a:r>
              <a:rPr lang="en-US" altLang="en-US" sz="2400" dirty="0" smtClean="0">
                <a:latin typeface="+mn-lt"/>
              </a:rPr>
              <a:t>to </a:t>
            </a:r>
            <a:r>
              <a:rPr lang="en-US" altLang="en-US" sz="2400" dirty="0">
                <a:latin typeface="+mn-lt"/>
              </a:rPr>
              <a:t>perform when the condition is true and a different action when the condition is </a:t>
            </a:r>
            <a:r>
              <a:rPr lang="en-US" altLang="en-US" sz="2400" dirty="0" smtClean="0">
                <a:latin typeface="+mn-lt"/>
              </a:rPr>
              <a:t>false</a:t>
            </a:r>
            <a:endParaRPr lang="en-US" altLang="en-US" sz="2400" dirty="0">
              <a:latin typeface="+mn-lt"/>
            </a:endParaRPr>
          </a:p>
        </p:txBody>
      </p:sp>
    </p:spTree>
    <p:extLst>
      <p:ext uri="{BB962C8B-B14F-4D97-AF65-F5344CB8AC3E}">
        <p14:creationId xmlns:p14="http://schemas.microsoft.com/office/powerpoint/2010/main" val="11841876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874000" cy="1097279"/>
          </a:xfrm>
        </p:spPr>
        <p:txBody>
          <a:bodyPr/>
          <a:lstStyle/>
          <a:p>
            <a:r>
              <a:rPr lang="en-US" dirty="0">
                <a:latin typeface="Times New Roman" panose="02020603050405020304" pitchFamily="18" charset="0"/>
                <a:cs typeface="Times New Roman" panose="02020603050405020304" pitchFamily="18" charset="0"/>
              </a:rPr>
              <a:t>5.6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Double-Selection Statement </a:t>
            </a:r>
            <a:r>
              <a:rPr lang="en-US" sz="2000" b="0" dirty="0" smtClean="0">
                <a:latin typeface="Times New Roman" panose="02020603050405020304" pitchFamily="18" charset="0"/>
                <a:cs typeface="Times New Roman" panose="02020603050405020304" pitchFamily="18" charset="0"/>
              </a:rPr>
              <a:t>(2 </a:t>
            </a:r>
            <a:r>
              <a:rPr lang="en-US" sz="2000" b="0" dirty="0">
                <a:latin typeface="Times New Roman" panose="02020603050405020304" pitchFamily="18" charset="0"/>
                <a:cs typeface="Times New Roman" panose="02020603050405020304" pitchFamily="18" charset="0"/>
              </a:rPr>
              <a:t>of 3)</a:t>
            </a:r>
            <a:endParaRPr lang="en-US" dirty="0"/>
          </a:p>
        </p:txBody>
      </p:sp>
      <p:sp>
        <p:nvSpPr>
          <p:cNvPr id="3" name="Text Placeholder 2"/>
          <p:cNvSpPr>
            <a:spLocks noGrp="1"/>
          </p:cNvSpPr>
          <p:nvPr>
            <p:ph type="body" idx="1"/>
          </p:nvPr>
        </p:nvSpPr>
        <p:spPr>
          <a:xfrm>
            <a:off x="457200" y="1600201"/>
            <a:ext cx="8229600" cy="2304142"/>
          </a:xfrm>
        </p:spPr>
        <p:txBody>
          <a:bodyPr/>
          <a:lstStyle/>
          <a:p>
            <a:r>
              <a:rPr lang="en-US" altLang="en-US" sz="2200" dirty="0">
                <a:latin typeface="+mn-lt"/>
              </a:rPr>
              <a:t>if grade is </a:t>
            </a:r>
            <a:r>
              <a:rPr lang="en-US" altLang="en-US" sz="2200" dirty="0" smtClean="0">
                <a:latin typeface="+mn-lt"/>
              </a:rPr>
              <a:t>greater </a:t>
            </a:r>
            <a:r>
              <a:rPr lang="en-US" altLang="en-US" sz="2200" dirty="0">
                <a:latin typeface="+mn-lt"/>
              </a:rPr>
              <a:t>than or equal to </a:t>
            </a:r>
            <a:r>
              <a:rPr lang="en-US" altLang="en-US" sz="2200" dirty="0" smtClean="0">
                <a:latin typeface="+mn-lt"/>
              </a:rPr>
              <a:t>60</a:t>
            </a:r>
          </a:p>
          <a:p>
            <a:pPr marL="0" indent="882650">
              <a:spcBef>
                <a:spcPts val="0"/>
              </a:spcBef>
              <a:buNone/>
            </a:pPr>
            <a:r>
              <a:rPr lang="en-US" altLang="en-US" sz="2200" dirty="0" smtClean="0">
                <a:latin typeface="+mn-lt"/>
              </a:rPr>
              <a:t>display </a:t>
            </a:r>
            <a:r>
              <a:rPr lang="en-US" altLang="en-US" sz="2200" dirty="0">
                <a:latin typeface="+mn-lt"/>
              </a:rPr>
              <a:t>“Passed</a:t>
            </a:r>
            <a:r>
              <a:rPr lang="en-US" altLang="en-US" sz="2200" dirty="0" smtClean="0">
                <a:latin typeface="+mn-lt"/>
              </a:rPr>
              <a:t>”</a:t>
            </a:r>
          </a:p>
          <a:p>
            <a:pPr marL="0" indent="223838">
              <a:spcBef>
                <a:spcPts val="0"/>
              </a:spcBef>
              <a:buNone/>
            </a:pPr>
            <a:r>
              <a:rPr lang="en-US" altLang="en-US" sz="2200" dirty="0" smtClean="0">
                <a:latin typeface="+mn-lt"/>
              </a:rPr>
              <a:t>else</a:t>
            </a:r>
          </a:p>
          <a:p>
            <a:pPr marL="0" indent="866775">
              <a:spcBef>
                <a:spcPts val="0"/>
              </a:spcBef>
              <a:buNone/>
            </a:pPr>
            <a:r>
              <a:rPr lang="en-US" altLang="en-US" sz="2200" dirty="0" smtClean="0">
                <a:latin typeface="+mn-lt"/>
              </a:rPr>
              <a:t>display </a:t>
            </a:r>
            <a:r>
              <a:rPr lang="en-US" altLang="en-US" sz="2200" dirty="0">
                <a:latin typeface="+mn-lt"/>
              </a:rPr>
              <a:t>“Failed”</a:t>
            </a:r>
          </a:p>
          <a:p>
            <a:r>
              <a:rPr lang="en-US" altLang="en-US" sz="2200" dirty="0">
                <a:latin typeface="+mn-lt"/>
              </a:rPr>
              <a:t>The preceding </a:t>
            </a:r>
            <a:r>
              <a:rPr lang="en-US" altLang="en-US" sz="2200" dirty="0">
                <a:latin typeface="Consolas" panose="020B0609020204030204" pitchFamily="49" charset="0"/>
                <a:cs typeface="Consolas" panose="020B0609020204030204" pitchFamily="49" charset="0"/>
              </a:rPr>
              <a:t>if</a:t>
            </a:r>
            <a:r>
              <a:rPr lang="en-US" altLang="en-US" sz="2200" dirty="0">
                <a:latin typeface="+mn-lt"/>
              </a:rPr>
              <a:t>…</a:t>
            </a:r>
            <a:r>
              <a:rPr lang="en-US" altLang="en-US" sz="2200" dirty="0">
                <a:latin typeface="Consolas" panose="020B0609020204030204" pitchFamily="49" charset="0"/>
                <a:cs typeface="Consolas" panose="020B0609020204030204" pitchFamily="49" charset="0"/>
              </a:rPr>
              <a:t>else</a:t>
            </a:r>
            <a:r>
              <a:rPr lang="en-US" altLang="en-US" sz="2200" dirty="0">
                <a:latin typeface="+mn-lt"/>
              </a:rPr>
              <a:t> pseudocode statement can be written </a:t>
            </a:r>
            <a:r>
              <a:rPr lang="en-US" altLang="en-US" sz="2200" dirty="0" smtClean="0">
                <a:latin typeface="+mn-lt"/>
              </a:rPr>
              <a:t>in</a:t>
            </a:r>
            <a:endParaRPr lang="en-US" altLang="en-US" sz="2200" dirty="0">
              <a:latin typeface="+mn-lt"/>
            </a:endParaRPr>
          </a:p>
        </p:txBody>
      </p:sp>
      <p:graphicFrame>
        <p:nvGraphicFramePr>
          <p:cNvPr id="5" name="Object 4" descr="C sharp as"/>
          <p:cNvGraphicFramePr>
            <a:graphicFrameLocks noChangeAspect="1"/>
          </p:cNvGraphicFramePr>
          <p:nvPr>
            <p:extLst>
              <p:ext uri="{D42A27DB-BD31-4B8C-83A1-F6EECF244321}">
                <p14:modId xmlns:p14="http://schemas.microsoft.com/office/powerpoint/2010/main" val="2990811155"/>
              </p:ext>
            </p:extLst>
          </p:nvPr>
        </p:nvGraphicFramePr>
        <p:xfrm>
          <a:off x="1979613" y="3576638"/>
          <a:ext cx="825500" cy="366712"/>
        </p:xfrm>
        <a:graphic>
          <a:graphicData uri="http://schemas.openxmlformats.org/presentationml/2006/ole">
            <mc:AlternateContent xmlns:mc="http://schemas.openxmlformats.org/markup-compatibility/2006">
              <mc:Choice xmlns:v="urn:schemas-microsoft-com:vml" Requires="v">
                <p:oleObj spid="_x0000_s15520" name="Equation" r:id="rId3" imgW="457200" imgH="203040" progId="Equation.DSMT4">
                  <p:embed/>
                </p:oleObj>
              </mc:Choice>
              <mc:Fallback>
                <p:oleObj name="Equation" r:id="rId3" imgW="457200" imgH="203040" progId="Equation.DSMT4">
                  <p:embed/>
                  <p:pic>
                    <p:nvPicPr>
                      <p:cNvPr id="6" name="Object 5"/>
                      <p:cNvPicPr/>
                      <p:nvPr/>
                    </p:nvPicPr>
                    <p:blipFill>
                      <a:blip r:embed="rId4"/>
                      <a:stretch>
                        <a:fillRect/>
                      </a:stretch>
                    </p:blipFill>
                    <p:spPr>
                      <a:xfrm>
                        <a:off x="1979613" y="3576638"/>
                        <a:ext cx="825500" cy="366712"/>
                      </a:xfrm>
                      <a:prstGeom prst="rect">
                        <a:avLst/>
                      </a:prstGeom>
                    </p:spPr>
                  </p:pic>
                </p:oleObj>
              </mc:Fallback>
            </mc:AlternateContent>
          </a:graphicData>
        </a:graphic>
      </p:graphicFrame>
      <p:pic>
        <p:nvPicPr>
          <p:cNvPr id="4" name="Picture 3" descr="Code has 8 lines, as follows. Line 1. If left parenthesis grade right angle bracket equals 60 right parenthesis. Line 2. Left brace. Line 3. Console period write line left parenthesis double quote passed double quote right parenthesis semicolon. Line 4. Right brace. Line 5. Else. Line 6. Left brace. Line 7. Console period write line left parenthesis double quote failed double quote right parenthesis semicolon. Line 8. Right brac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5636" y="4007752"/>
            <a:ext cx="4657531" cy="2370849"/>
          </a:xfrm>
          <a:prstGeom prst="rect">
            <a:avLst/>
          </a:prstGeom>
        </p:spPr>
      </p:pic>
    </p:spTree>
    <p:extLst>
      <p:ext uri="{BB962C8B-B14F-4D97-AF65-F5344CB8AC3E}">
        <p14:creationId xmlns:p14="http://schemas.microsoft.com/office/powerpoint/2010/main" val="3208385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Programming Practice 5.1</a:t>
            </a:r>
          </a:p>
        </p:txBody>
      </p:sp>
      <p:sp>
        <p:nvSpPr>
          <p:cNvPr id="3" name="Text Placeholder 2"/>
          <p:cNvSpPr>
            <a:spLocks noGrp="1"/>
          </p:cNvSpPr>
          <p:nvPr>
            <p:ph type="body" idx="1"/>
          </p:nvPr>
        </p:nvSpPr>
        <p:spPr/>
        <p:txBody>
          <a:bodyPr/>
          <a:lstStyle/>
          <a:p>
            <a:pPr marL="0" indent="0">
              <a:buNone/>
            </a:pPr>
            <a:r>
              <a:rPr lang="en-US" sz="2400" dirty="0">
                <a:latin typeface="+mn-lt"/>
              </a:rPr>
              <a:t>Indent both body statements of an </a:t>
            </a:r>
            <a:r>
              <a:rPr lang="en-US" sz="2400" dirty="0">
                <a:latin typeface="Consolas" panose="020B0609020204030204" pitchFamily="49" charset="0"/>
                <a:cs typeface="Consolas" panose="020B0609020204030204" pitchFamily="49" charset="0"/>
              </a:rPr>
              <a:t>if</a:t>
            </a:r>
            <a:r>
              <a:rPr lang="en-US" sz="2400" dirty="0">
                <a:latin typeface="+mn-lt"/>
              </a:rPr>
              <a:t>…</a:t>
            </a:r>
            <a:r>
              <a:rPr lang="en-US" sz="2400" dirty="0">
                <a:latin typeface="Consolas" panose="020B0609020204030204" pitchFamily="49" charset="0"/>
                <a:cs typeface="Consolas" panose="020B0609020204030204" pitchFamily="49" charset="0"/>
              </a:rPr>
              <a:t>else</a:t>
            </a:r>
            <a:r>
              <a:rPr lang="en-US" sz="2400" dirty="0">
                <a:latin typeface="+mn-lt"/>
              </a:rPr>
              <a:t> statement. Visual Studio does this for you.</a:t>
            </a:r>
          </a:p>
        </p:txBody>
      </p:sp>
    </p:spTree>
    <p:extLst>
      <p:ext uri="{BB962C8B-B14F-4D97-AF65-F5344CB8AC3E}">
        <p14:creationId xmlns:p14="http://schemas.microsoft.com/office/powerpoint/2010/main" val="26341965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Programming Practice </a:t>
            </a:r>
            <a:r>
              <a:rPr lang="en-US" dirty="0" smtClean="0"/>
              <a:t>5.2</a:t>
            </a:r>
            <a:endParaRPr lang="en-US" dirty="0"/>
          </a:p>
        </p:txBody>
      </p:sp>
      <p:sp>
        <p:nvSpPr>
          <p:cNvPr id="3" name="Text Placeholder 2"/>
          <p:cNvSpPr>
            <a:spLocks noGrp="1"/>
          </p:cNvSpPr>
          <p:nvPr>
            <p:ph type="body" idx="1"/>
          </p:nvPr>
        </p:nvSpPr>
        <p:spPr/>
        <p:txBody>
          <a:bodyPr/>
          <a:lstStyle/>
          <a:p>
            <a:pPr marL="0" indent="0">
              <a:buNone/>
            </a:pPr>
            <a:r>
              <a:rPr lang="en-US" sz="2400" dirty="0">
                <a:latin typeface="+mn-lt"/>
              </a:rPr>
              <a:t>If there are several levels of indentation, each level should be indented the same </a:t>
            </a:r>
            <a:r>
              <a:rPr lang="en-US" sz="2400" dirty="0" smtClean="0">
                <a:latin typeface="+mn-lt"/>
              </a:rPr>
              <a:t>additional amount </a:t>
            </a:r>
            <a:r>
              <a:rPr lang="en-US" sz="2400" dirty="0">
                <a:latin typeface="+mn-lt"/>
              </a:rPr>
              <a:t>of space. Again, we use three-space indents for book-publication purposes, </a:t>
            </a:r>
            <a:r>
              <a:rPr lang="en-US" sz="2400" dirty="0" smtClean="0">
                <a:latin typeface="+mn-lt"/>
              </a:rPr>
              <a:t>but Microsoft </a:t>
            </a:r>
            <a:r>
              <a:rPr lang="en-US" sz="2400" dirty="0">
                <a:latin typeface="+mn-lt"/>
              </a:rPr>
              <a:t>recommends four-space indents—the default in Visual Studio.</a:t>
            </a:r>
          </a:p>
        </p:txBody>
      </p:sp>
    </p:spTree>
    <p:extLst>
      <p:ext uri="{BB962C8B-B14F-4D97-AF65-F5344CB8AC3E}">
        <p14:creationId xmlns:p14="http://schemas.microsoft.com/office/powerpoint/2010/main" val="21222917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 </a:t>
            </a:r>
            <a:r>
              <a:rPr lang="en-US" sz="2000" b="0" dirty="0" smtClean="0"/>
              <a:t>(1 of 6)</a:t>
            </a:r>
            <a:endParaRPr lang="en-US" b="0" dirty="0"/>
          </a:p>
        </p:txBody>
      </p:sp>
      <p:sp>
        <p:nvSpPr>
          <p:cNvPr id="3" name="Text Placeholder 2"/>
          <p:cNvSpPr>
            <a:spLocks noGrp="1"/>
          </p:cNvSpPr>
          <p:nvPr>
            <p:ph type="body" idx="1"/>
          </p:nvPr>
        </p:nvSpPr>
        <p:spPr/>
        <p:txBody>
          <a:bodyPr/>
          <a:lstStyle/>
          <a:p>
            <a:pPr marL="0" indent="0">
              <a:buNone/>
            </a:pPr>
            <a:r>
              <a:rPr lang="en-US" sz="2400" b="1" dirty="0">
                <a:solidFill>
                  <a:schemeClr val="tx2"/>
                </a:solidFill>
                <a:latin typeface="+mn-lt"/>
              </a:rPr>
              <a:t>5.1</a:t>
            </a:r>
            <a:r>
              <a:rPr lang="en-US" sz="2400" dirty="0">
                <a:latin typeface="+mn-lt"/>
              </a:rPr>
              <a:t> Introduction</a:t>
            </a:r>
          </a:p>
          <a:p>
            <a:pPr marL="0" indent="0">
              <a:buNone/>
            </a:pPr>
            <a:r>
              <a:rPr lang="en-US" sz="2400" b="1" dirty="0">
                <a:solidFill>
                  <a:schemeClr val="tx2"/>
                </a:solidFill>
                <a:latin typeface="+mn-lt"/>
              </a:rPr>
              <a:t>5.2 </a:t>
            </a:r>
            <a:r>
              <a:rPr lang="en-US" sz="2400" dirty="0">
                <a:latin typeface="+mn-lt"/>
              </a:rPr>
              <a:t>Algorithms</a:t>
            </a:r>
          </a:p>
          <a:p>
            <a:pPr marL="0" indent="0">
              <a:buNone/>
            </a:pPr>
            <a:r>
              <a:rPr lang="en-US" sz="2400" b="1" dirty="0">
                <a:solidFill>
                  <a:schemeClr val="tx2"/>
                </a:solidFill>
                <a:latin typeface="+mn-lt"/>
              </a:rPr>
              <a:t>5.3</a:t>
            </a:r>
            <a:r>
              <a:rPr lang="en-US" sz="2400" dirty="0" smtClean="0">
                <a:latin typeface="+mn-lt"/>
              </a:rPr>
              <a:t> </a:t>
            </a:r>
            <a:r>
              <a:rPr lang="en-US" sz="2400" dirty="0">
                <a:latin typeface="+mn-lt"/>
              </a:rPr>
              <a:t>Pseudocode</a:t>
            </a:r>
          </a:p>
          <a:p>
            <a:pPr marL="0" indent="0">
              <a:buNone/>
            </a:pPr>
            <a:r>
              <a:rPr lang="en-US" sz="2400" b="1" dirty="0">
                <a:solidFill>
                  <a:schemeClr val="tx2"/>
                </a:solidFill>
                <a:latin typeface="+mn-lt"/>
              </a:rPr>
              <a:t>5.4</a:t>
            </a:r>
            <a:r>
              <a:rPr lang="en-US" sz="2400" dirty="0">
                <a:latin typeface="+mn-lt"/>
              </a:rPr>
              <a:t> Control Structures</a:t>
            </a:r>
          </a:p>
          <a:p>
            <a:pPr marL="487350" lvl="1" indent="0">
              <a:buNone/>
            </a:pPr>
            <a:r>
              <a:rPr lang="en-US" sz="2400" dirty="0" smtClean="0">
                <a:solidFill>
                  <a:schemeClr val="tx2"/>
                </a:solidFill>
                <a:latin typeface="+mn-lt"/>
              </a:rPr>
              <a:t>5.4.1</a:t>
            </a:r>
            <a:r>
              <a:rPr lang="en-US" sz="2400" dirty="0" smtClean="0">
                <a:latin typeface="+mn-lt"/>
              </a:rPr>
              <a:t> Sequence Structure</a:t>
            </a:r>
          </a:p>
          <a:p>
            <a:pPr marL="487350" lvl="1" indent="0">
              <a:buNone/>
            </a:pPr>
            <a:r>
              <a:rPr lang="en-US" sz="2400" dirty="0" smtClean="0">
                <a:solidFill>
                  <a:schemeClr val="tx2"/>
                </a:solidFill>
                <a:latin typeface="+mn-lt"/>
              </a:rPr>
              <a:t>5.4.2</a:t>
            </a:r>
            <a:r>
              <a:rPr lang="en-US" sz="2400" dirty="0" smtClean="0">
                <a:latin typeface="+mn-lt"/>
              </a:rPr>
              <a:t> Selection Statements</a:t>
            </a:r>
          </a:p>
          <a:p>
            <a:pPr marL="487350" lvl="1" indent="0">
              <a:buNone/>
            </a:pPr>
            <a:r>
              <a:rPr lang="en-US" sz="2400" dirty="0" smtClean="0">
                <a:solidFill>
                  <a:schemeClr val="tx2"/>
                </a:solidFill>
                <a:latin typeface="+mn-lt"/>
              </a:rPr>
              <a:t>5.4.3</a:t>
            </a:r>
            <a:r>
              <a:rPr lang="en-US" sz="2400" dirty="0" smtClean="0">
                <a:latin typeface="+mn-lt"/>
              </a:rPr>
              <a:t> Iteration Statements</a:t>
            </a:r>
          </a:p>
          <a:p>
            <a:pPr marL="487350" lvl="1" indent="0">
              <a:buNone/>
            </a:pPr>
            <a:r>
              <a:rPr lang="en-US" sz="2400" dirty="0" smtClean="0">
                <a:solidFill>
                  <a:schemeClr val="tx2"/>
                </a:solidFill>
                <a:latin typeface="+mn-lt"/>
              </a:rPr>
              <a:t>5.4.4</a:t>
            </a:r>
            <a:r>
              <a:rPr lang="en-US" sz="2400" dirty="0" smtClean="0">
                <a:latin typeface="+mn-lt"/>
              </a:rPr>
              <a:t> Summary of Control Statements</a:t>
            </a:r>
          </a:p>
          <a:p>
            <a:pPr marL="0" indent="0">
              <a:buNone/>
            </a:pPr>
            <a:r>
              <a:rPr lang="en-US" sz="2400" b="1" dirty="0" smtClean="0">
                <a:solidFill>
                  <a:schemeClr val="tx2"/>
                </a:solidFill>
                <a:latin typeface="+mn-lt"/>
              </a:rPr>
              <a:t>5.5 </a:t>
            </a:r>
            <a:r>
              <a:rPr lang="en-US" sz="2400" dirty="0" smtClean="0">
                <a:latin typeface="Consolas" panose="020B0609020204030204" pitchFamily="49" charset="0"/>
                <a:cs typeface="Consolas" panose="020B0609020204030204" pitchFamily="49" charset="0"/>
              </a:rPr>
              <a:t>if</a:t>
            </a:r>
            <a:r>
              <a:rPr lang="en-US" sz="2400" dirty="0" smtClean="0">
                <a:latin typeface="+mn-lt"/>
              </a:rPr>
              <a:t> Single-Selection Statement</a:t>
            </a:r>
            <a:endParaRPr lang="en-US" sz="2400" dirty="0">
              <a:latin typeface="+mn-lt"/>
            </a:endParaRPr>
          </a:p>
        </p:txBody>
      </p:sp>
    </p:spTree>
    <p:extLst>
      <p:ext uri="{BB962C8B-B14F-4D97-AF65-F5344CB8AC3E}">
        <p14:creationId xmlns:p14="http://schemas.microsoft.com/office/powerpoint/2010/main" val="40077993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7786914" cy="1097279"/>
          </a:xfrm>
        </p:spPr>
        <p:txBody>
          <a:bodyPr/>
          <a:lstStyle/>
          <a:p>
            <a:r>
              <a:rPr lang="en-US" dirty="0">
                <a:latin typeface="Times New Roman" panose="02020603050405020304" pitchFamily="18" charset="0"/>
                <a:cs typeface="Times New Roman" panose="02020603050405020304" pitchFamily="18" charset="0"/>
              </a:rPr>
              <a:t>5.6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Double-Selection Statement </a:t>
            </a:r>
            <a:r>
              <a:rPr lang="en-US" sz="2000" b="0" dirty="0" smtClean="0">
                <a:latin typeface="Times New Roman" panose="02020603050405020304" pitchFamily="18" charset="0"/>
                <a:cs typeface="Times New Roman" panose="02020603050405020304" pitchFamily="18" charset="0"/>
              </a:rPr>
              <a:t>(3 </a:t>
            </a:r>
            <a:r>
              <a:rPr lang="en-US" sz="2000" b="0" dirty="0">
                <a:latin typeface="Times New Roman" panose="02020603050405020304" pitchFamily="18" charset="0"/>
                <a:cs typeface="Times New Roman" panose="02020603050405020304" pitchFamily="18" charset="0"/>
              </a:rPr>
              <a:t>of 3)</a:t>
            </a:r>
            <a:endParaRPr lang="en-US" dirty="0"/>
          </a:p>
        </p:txBody>
      </p:sp>
      <p:sp>
        <p:nvSpPr>
          <p:cNvPr id="3" name="Text Placeholder 2"/>
          <p:cNvSpPr>
            <a:spLocks noGrp="1"/>
          </p:cNvSpPr>
          <p:nvPr>
            <p:ph type="body" idx="1"/>
          </p:nvPr>
        </p:nvSpPr>
        <p:spPr/>
        <p:txBody>
          <a:bodyPr/>
          <a:lstStyle/>
          <a:p>
            <a:r>
              <a:rPr lang="en-US" altLang="en-US" sz="2400" dirty="0">
                <a:latin typeface="+mn-lt"/>
              </a:rPr>
              <a:t>Figure 5.4 illustrates the flow of control in the if…else statement.</a:t>
            </a:r>
          </a:p>
          <a:p>
            <a:r>
              <a:rPr lang="en-US" altLang="en-US" sz="2400" dirty="0">
                <a:latin typeface="+mn-lt"/>
              </a:rPr>
              <a:t>The symbols in the </a:t>
            </a:r>
            <a:r>
              <a:rPr lang="en-US" altLang="en-US" sz="2400" dirty="0" smtClean="0">
                <a:latin typeface="+mn-lt"/>
              </a:rPr>
              <a:t>U</a:t>
            </a:r>
            <a:r>
              <a:rPr lang="en-US" altLang="en-US" sz="100" dirty="0" smtClean="0">
                <a:latin typeface="+mn-lt"/>
              </a:rPr>
              <a:t> </a:t>
            </a:r>
            <a:r>
              <a:rPr lang="en-US" altLang="en-US" sz="2400" dirty="0" smtClean="0">
                <a:latin typeface="+mn-lt"/>
              </a:rPr>
              <a:t>M</a:t>
            </a:r>
            <a:r>
              <a:rPr lang="en-US" altLang="en-US" sz="100" dirty="0" smtClean="0">
                <a:latin typeface="+mn-lt"/>
              </a:rPr>
              <a:t> </a:t>
            </a:r>
            <a:r>
              <a:rPr lang="en-US" altLang="en-US" sz="2400" dirty="0" smtClean="0">
                <a:latin typeface="+mn-lt"/>
              </a:rPr>
              <a:t>L </a:t>
            </a:r>
            <a:r>
              <a:rPr lang="en-US" altLang="en-US" sz="2400" dirty="0">
                <a:latin typeface="+mn-lt"/>
              </a:rPr>
              <a:t>activity diagram represent action states and a decision</a:t>
            </a:r>
            <a:r>
              <a:rPr lang="en-US" altLang="en-US" sz="2400" dirty="0" smtClean="0">
                <a:latin typeface="+mn-lt"/>
              </a:rPr>
              <a:t>.</a:t>
            </a:r>
            <a:endParaRPr lang="en-US" altLang="en-US" sz="2400" dirty="0">
              <a:latin typeface="+mn-lt"/>
            </a:endParaRPr>
          </a:p>
        </p:txBody>
      </p:sp>
    </p:spTree>
    <p:extLst>
      <p:ext uri="{BB962C8B-B14F-4D97-AF65-F5344CB8AC3E}">
        <p14:creationId xmlns:p14="http://schemas.microsoft.com/office/powerpoint/2010/main" val="20888627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dirty="0" smtClean="0"/>
              <a:t>Figure 5.4 </a:t>
            </a:r>
            <a:r>
              <a:rPr lang="en-US" dirty="0" smtClean="0">
                <a:latin typeface="Consolas" panose="020B0609020204030204" pitchFamily="49" charset="0"/>
                <a:cs typeface="Consolas" panose="020B0609020204030204" pitchFamily="49" charset="0"/>
              </a:rPr>
              <a:t>if</a:t>
            </a:r>
            <a:r>
              <a:rPr lang="en-US" dirty="0" smtClean="0"/>
              <a:t>…</a:t>
            </a:r>
            <a:r>
              <a:rPr lang="en-US" dirty="0" smtClean="0">
                <a:latin typeface="Consolas" panose="020B0609020204030204" pitchFamily="49" charset="0"/>
                <a:cs typeface="Consolas" panose="020B0609020204030204" pitchFamily="49" charset="0"/>
              </a:rPr>
              <a:t>else</a:t>
            </a:r>
            <a:r>
              <a:rPr lang="en-US" dirty="0" smtClean="0"/>
              <a:t> </a:t>
            </a:r>
            <a:r>
              <a:rPr lang="en-US" dirty="0"/>
              <a:t>Double-Selection Statement </a:t>
            </a:r>
            <a:r>
              <a:rPr lang="en-US" dirty="0" smtClean="0"/>
              <a:t>U</a:t>
            </a:r>
            <a:r>
              <a:rPr lang="en-US" sz="100" dirty="0" smtClean="0"/>
              <a:t> </a:t>
            </a:r>
            <a:r>
              <a:rPr lang="en-US" dirty="0" smtClean="0"/>
              <a:t>M</a:t>
            </a:r>
            <a:r>
              <a:rPr lang="en-US" sz="100" dirty="0" smtClean="0"/>
              <a:t> </a:t>
            </a:r>
            <a:r>
              <a:rPr lang="en-US" dirty="0" smtClean="0"/>
              <a:t>L </a:t>
            </a:r>
            <a:r>
              <a:rPr lang="en-US" dirty="0"/>
              <a:t>Activity </a:t>
            </a:r>
            <a:r>
              <a:rPr lang="en-US" dirty="0" smtClean="0"/>
              <a:t>Diagram</a:t>
            </a:r>
            <a:endParaRPr lang="en-US" dirty="0"/>
          </a:p>
        </p:txBody>
      </p:sp>
      <p:pic>
        <p:nvPicPr>
          <p:cNvPr id="6" name="Picture 5" descr="A U M L flowchart. Start. If student Grade greater than sign = 60, display, Passed. End. If student Grade less than sign = 60, display, Failed. En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449" y="1905773"/>
            <a:ext cx="7777102" cy="1951451"/>
          </a:xfrm>
          <a:prstGeom prst="rect">
            <a:avLst/>
          </a:prstGeom>
        </p:spPr>
      </p:pic>
    </p:spTree>
    <p:extLst>
      <p:ext uri="{BB962C8B-B14F-4D97-AF65-F5344CB8AC3E}">
        <p14:creationId xmlns:p14="http://schemas.microsoft.com/office/powerpoint/2010/main" val="3925065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5.6.1 Nested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Statements </a:t>
            </a:r>
            <a:r>
              <a:rPr lang="en-US" sz="2000" b="0" dirty="0" smtClean="0">
                <a:latin typeface="Times New Roman" panose="02020603050405020304" pitchFamily="18" charset="0"/>
                <a:cs typeface="Times New Roman" panose="02020603050405020304" pitchFamily="18" charset="0"/>
              </a:rPr>
              <a:t>(1 of 3)</a:t>
            </a:r>
            <a:endParaRPr lang="en-US" b="0"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idx="1"/>
          </p:nvPr>
        </p:nvSpPr>
        <p:spPr>
          <a:xfrm>
            <a:off x="457200" y="1600200"/>
            <a:ext cx="8229600" cy="4657725"/>
          </a:xfrm>
        </p:spPr>
        <p:txBody>
          <a:bodyPr/>
          <a:lstStyle/>
          <a:p>
            <a:r>
              <a:rPr lang="en-US" altLang="en-US" sz="1800" dirty="0">
                <a:latin typeface="+mn-lt"/>
              </a:rPr>
              <a:t>Nested </a:t>
            </a:r>
            <a:r>
              <a:rPr lang="en-US" altLang="en-US" sz="1800" dirty="0">
                <a:latin typeface="Consolas" panose="020B0609020204030204" pitchFamily="49" charset="0"/>
                <a:cs typeface="Consolas" panose="020B0609020204030204" pitchFamily="49" charset="0"/>
              </a:rPr>
              <a:t>if</a:t>
            </a:r>
            <a:r>
              <a:rPr lang="en-US" altLang="en-US" sz="1800" dirty="0">
                <a:latin typeface="+mn-lt"/>
              </a:rPr>
              <a:t>…</a:t>
            </a:r>
            <a:r>
              <a:rPr lang="en-US" altLang="en-US" sz="1800" dirty="0">
                <a:latin typeface="Consolas" panose="020B0609020204030204" pitchFamily="49" charset="0"/>
                <a:cs typeface="Consolas" panose="020B0609020204030204" pitchFamily="49" charset="0"/>
              </a:rPr>
              <a:t>else</a:t>
            </a:r>
            <a:r>
              <a:rPr lang="en-US" altLang="en-US" sz="1800" dirty="0">
                <a:latin typeface="+mn-lt"/>
              </a:rPr>
              <a:t> Statements	</a:t>
            </a:r>
          </a:p>
          <a:p>
            <a:r>
              <a:rPr lang="en-US" altLang="en-US" sz="1800" dirty="0">
                <a:latin typeface="+mn-lt"/>
              </a:rPr>
              <a:t>An app can test multiple cases with nested </a:t>
            </a:r>
            <a:r>
              <a:rPr lang="en-US" altLang="en-US" sz="1800" dirty="0">
                <a:latin typeface="Consolas" panose="020B0609020204030204" pitchFamily="49" charset="0"/>
                <a:cs typeface="Consolas" panose="020B0609020204030204" pitchFamily="49" charset="0"/>
              </a:rPr>
              <a:t>if</a:t>
            </a:r>
            <a:r>
              <a:rPr lang="en-US" altLang="en-US" sz="1800" dirty="0">
                <a:latin typeface="+mn-lt"/>
              </a:rPr>
              <a:t>…</a:t>
            </a:r>
            <a:r>
              <a:rPr lang="en-US" altLang="en-US" sz="1800" dirty="0">
                <a:latin typeface="Consolas" panose="020B0609020204030204" pitchFamily="49" charset="0"/>
                <a:cs typeface="Consolas" panose="020B0609020204030204" pitchFamily="49" charset="0"/>
              </a:rPr>
              <a:t>else</a:t>
            </a:r>
            <a:r>
              <a:rPr lang="en-US" altLang="en-US" sz="1800" dirty="0">
                <a:latin typeface="+mn-lt"/>
              </a:rPr>
              <a:t> statements:</a:t>
            </a:r>
          </a:p>
          <a:p>
            <a:r>
              <a:rPr lang="en-US" altLang="en-US" sz="1800" dirty="0">
                <a:latin typeface="+mn-lt"/>
              </a:rPr>
              <a:t>if grade is greater than or equal to </a:t>
            </a:r>
            <a:r>
              <a:rPr lang="en-US" altLang="en-US" sz="1800" dirty="0" smtClean="0">
                <a:latin typeface="+mn-lt"/>
              </a:rPr>
              <a:t>90</a:t>
            </a:r>
          </a:p>
          <a:p>
            <a:pPr marL="0" indent="552450">
              <a:spcBef>
                <a:spcPts val="0"/>
              </a:spcBef>
              <a:buNone/>
            </a:pPr>
            <a:r>
              <a:rPr lang="en-US" altLang="en-US" sz="1800" dirty="0" smtClean="0">
                <a:latin typeface="+mn-lt"/>
              </a:rPr>
              <a:t>display </a:t>
            </a:r>
            <a:r>
              <a:rPr lang="en-US" altLang="en-US" sz="1800" dirty="0">
                <a:latin typeface="+mn-lt"/>
              </a:rPr>
              <a:t>“A</a:t>
            </a:r>
            <a:r>
              <a:rPr lang="en-US" altLang="en-US" sz="1800" dirty="0" smtClean="0">
                <a:latin typeface="+mn-lt"/>
              </a:rPr>
              <a:t>”</a:t>
            </a:r>
          </a:p>
          <a:p>
            <a:pPr marL="0" indent="238125">
              <a:spcBef>
                <a:spcPts val="0"/>
              </a:spcBef>
              <a:buNone/>
            </a:pPr>
            <a:r>
              <a:rPr lang="en-US" altLang="en-US" sz="1800" dirty="0" smtClean="0">
                <a:latin typeface="+mn-lt"/>
              </a:rPr>
              <a:t>else</a:t>
            </a:r>
          </a:p>
          <a:p>
            <a:pPr marL="0" indent="542925">
              <a:spcBef>
                <a:spcPts val="0"/>
              </a:spcBef>
              <a:buNone/>
            </a:pPr>
            <a:r>
              <a:rPr lang="en-US" altLang="en-US" sz="1800" dirty="0" smtClean="0">
                <a:latin typeface="+mn-lt"/>
              </a:rPr>
              <a:t>if </a:t>
            </a:r>
            <a:r>
              <a:rPr lang="en-US" altLang="en-US" sz="1800" dirty="0">
                <a:latin typeface="+mn-lt"/>
              </a:rPr>
              <a:t>grade is greater than or equal to </a:t>
            </a:r>
            <a:r>
              <a:rPr lang="en-US" altLang="en-US" sz="1800" dirty="0" smtClean="0">
                <a:latin typeface="+mn-lt"/>
              </a:rPr>
              <a:t>80</a:t>
            </a:r>
          </a:p>
          <a:p>
            <a:pPr marL="0" indent="971550">
              <a:spcBef>
                <a:spcPts val="0"/>
              </a:spcBef>
              <a:buNone/>
            </a:pPr>
            <a:r>
              <a:rPr lang="en-US" altLang="en-US" sz="1800" dirty="0" smtClean="0">
                <a:latin typeface="+mn-lt"/>
              </a:rPr>
              <a:t>display </a:t>
            </a:r>
            <a:r>
              <a:rPr lang="en-US" altLang="en-US" sz="1800" dirty="0">
                <a:latin typeface="+mn-lt"/>
              </a:rPr>
              <a:t>“B</a:t>
            </a:r>
            <a:r>
              <a:rPr lang="en-US" altLang="en-US" sz="1800" dirty="0" smtClean="0">
                <a:latin typeface="+mn-lt"/>
              </a:rPr>
              <a:t>”</a:t>
            </a:r>
          </a:p>
          <a:p>
            <a:pPr marL="0" indent="533400">
              <a:spcBef>
                <a:spcPts val="0"/>
              </a:spcBef>
              <a:buNone/>
            </a:pPr>
            <a:r>
              <a:rPr lang="en-US" altLang="en-US" sz="1800" dirty="0" smtClean="0">
                <a:latin typeface="+mn-lt"/>
              </a:rPr>
              <a:t>else</a:t>
            </a:r>
          </a:p>
          <a:p>
            <a:pPr marL="0" indent="962025">
              <a:spcBef>
                <a:spcPts val="0"/>
              </a:spcBef>
              <a:buNone/>
            </a:pPr>
            <a:r>
              <a:rPr lang="en-US" altLang="en-US" sz="1800" dirty="0" smtClean="0">
                <a:latin typeface="+mn-lt"/>
              </a:rPr>
              <a:t>if </a:t>
            </a:r>
            <a:r>
              <a:rPr lang="en-US" altLang="en-US" sz="1800" dirty="0">
                <a:latin typeface="+mn-lt"/>
              </a:rPr>
              <a:t>grade is greater than or equal to </a:t>
            </a:r>
            <a:r>
              <a:rPr lang="en-US" altLang="en-US" sz="1800" dirty="0" smtClean="0">
                <a:latin typeface="+mn-lt"/>
              </a:rPr>
              <a:t>70</a:t>
            </a:r>
          </a:p>
          <a:p>
            <a:pPr marL="0" indent="1600200">
              <a:spcBef>
                <a:spcPts val="0"/>
              </a:spcBef>
              <a:buNone/>
            </a:pPr>
            <a:r>
              <a:rPr lang="en-US" altLang="en-US" sz="1800" dirty="0" smtClean="0">
                <a:latin typeface="+mn-lt"/>
              </a:rPr>
              <a:t>display </a:t>
            </a:r>
            <a:r>
              <a:rPr lang="en-US" altLang="en-US" sz="1800" dirty="0">
                <a:latin typeface="+mn-lt"/>
              </a:rPr>
              <a:t>“C</a:t>
            </a:r>
            <a:r>
              <a:rPr lang="en-US" altLang="en-US" sz="1800" dirty="0" smtClean="0">
                <a:latin typeface="+mn-lt"/>
              </a:rPr>
              <a:t>”</a:t>
            </a:r>
          </a:p>
          <a:p>
            <a:pPr marL="0" indent="962025">
              <a:spcBef>
                <a:spcPts val="0"/>
              </a:spcBef>
              <a:buNone/>
            </a:pPr>
            <a:r>
              <a:rPr lang="en-US" altLang="en-US" sz="1800" dirty="0" smtClean="0">
                <a:latin typeface="+mn-lt"/>
              </a:rPr>
              <a:t>else</a:t>
            </a:r>
          </a:p>
          <a:p>
            <a:pPr marL="0" indent="1590675">
              <a:spcBef>
                <a:spcPts val="0"/>
              </a:spcBef>
              <a:buNone/>
            </a:pPr>
            <a:r>
              <a:rPr lang="en-US" altLang="en-US" sz="1800" dirty="0" smtClean="0">
                <a:latin typeface="+mn-lt"/>
              </a:rPr>
              <a:t>if </a:t>
            </a:r>
            <a:r>
              <a:rPr lang="en-US" altLang="en-US" sz="1800" dirty="0">
                <a:latin typeface="+mn-lt"/>
              </a:rPr>
              <a:t>grade is greater than or equal to </a:t>
            </a:r>
            <a:r>
              <a:rPr lang="en-US" altLang="en-US" sz="1800" dirty="0" smtClean="0">
                <a:latin typeface="+mn-lt"/>
              </a:rPr>
              <a:t>60</a:t>
            </a:r>
          </a:p>
          <a:p>
            <a:pPr marL="0" indent="2019300">
              <a:spcBef>
                <a:spcPts val="0"/>
              </a:spcBef>
              <a:buNone/>
            </a:pPr>
            <a:r>
              <a:rPr lang="en-US" altLang="en-US" sz="1800" dirty="0" smtClean="0">
                <a:latin typeface="+mn-lt"/>
              </a:rPr>
              <a:t>display </a:t>
            </a:r>
            <a:r>
              <a:rPr lang="en-US" altLang="en-US" sz="1800" dirty="0">
                <a:latin typeface="+mn-lt"/>
              </a:rPr>
              <a:t>“D</a:t>
            </a:r>
            <a:r>
              <a:rPr lang="en-US" altLang="en-US" sz="1800" dirty="0" smtClean="0">
                <a:latin typeface="+mn-lt"/>
              </a:rPr>
              <a:t>”</a:t>
            </a:r>
          </a:p>
          <a:p>
            <a:pPr marL="0" indent="1571625">
              <a:spcBef>
                <a:spcPts val="0"/>
              </a:spcBef>
              <a:buNone/>
            </a:pPr>
            <a:r>
              <a:rPr lang="en-US" altLang="en-US" sz="1800" dirty="0" smtClean="0">
                <a:latin typeface="+mn-lt"/>
              </a:rPr>
              <a:t>else</a:t>
            </a:r>
          </a:p>
          <a:p>
            <a:pPr marL="0" indent="2009775">
              <a:spcBef>
                <a:spcPts val="0"/>
              </a:spcBef>
              <a:buNone/>
            </a:pPr>
            <a:r>
              <a:rPr lang="en-US" altLang="en-US" sz="1800" dirty="0" smtClean="0">
                <a:latin typeface="+mn-lt"/>
              </a:rPr>
              <a:t>display </a:t>
            </a:r>
            <a:r>
              <a:rPr lang="en-US" altLang="en-US" sz="1800" dirty="0">
                <a:latin typeface="+mn-lt"/>
              </a:rPr>
              <a:t>“</a:t>
            </a:r>
            <a:r>
              <a:rPr lang="en-US" altLang="en-US" sz="1800" dirty="0" smtClean="0">
                <a:latin typeface="+mn-lt"/>
              </a:rPr>
              <a:t>F”</a:t>
            </a:r>
            <a:endParaRPr lang="en-US" altLang="en-US" sz="1800" dirty="0">
              <a:latin typeface="+mn-lt"/>
            </a:endParaRPr>
          </a:p>
        </p:txBody>
      </p:sp>
    </p:spTree>
    <p:extLst>
      <p:ext uri="{BB962C8B-B14F-4D97-AF65-F5344CB8AC3E}">
        <p14:creationId xmlns:p14="http://schemas.microsoft.com/office/powerpoint/2010/main" val="959477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latin typeface="Times New Roman" panose="02020603050405020304" pitchFamily="18" charset="0"/>
                <a:cs typeface="Times New Roman" panose="02020603050405020304" pitchFamily="18" charset="0"/>
              </a:rPr>
              <a:t>5.6.1 Nested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Statements </a:t>
            </a:r>
            <a:r>
              <a:rPr lang="en-US" sz="2000" b="0" dirty="0" smtClean="0">
                <a:latin typeface="Times New Roman" panose="02020603050405020304" pitchFamily="18" charset="0"/>
                <a:cs typeface="Times New Roman" panose="02020603050405020304" pitchFamily="18" charset="0"/>
              </a:rPr>
              <a:t>(2 </a:t>
            </a:r>
            <a:r>
              <a:rPr lang="en-US" sz="2000" b="0" dirty="0">
                <a:latin typeface="Times New Roman" panose="02020603050405020304" pitchFamily="18" charset="0"/>
                <a:cs typeface="Times New Roman" panose="02020603050405020304" pitchFamily="18" charset="0"/>
              </a:rPr>
              <a:t>of 3)</a:t>
            </a:r>
            <a:endParaRPr lang="en-US" dirty="0"/>
          </a:p>
        </p:txBody>
      </p:sp>
      <p:pic>
        <p:nvPicPr>
          <p:cNvPr id="8" name="Picture 7" descr="Code has 29 lines, as follows. Line 1. If left parenthesis student grade right angle bracket equals 90 right parenthesis. Line 2. Left brace. Line 3, indented once. Console period write line left parenthesis double quote A double quote right parenthesis. Line 4. Right brace. Line 5. Else. Line 6. Left brace. Line 7, indented once. If left parenthesis student grade right angle bracket equals 80 right parenthesis. Line 8, indented once. Left brace. Line 9, indented twice. Console period write line left parenthesis double quote B double quote right parenthesis. Line 10, indented once. Right brace. Line 11, indented once. Else. Line 12, indented once. Left brace. Line 13, indented twice. If left parenthesis student grade right angle bracket equals 70 right parenthesis. Line 14, indented twice. Left brace. Line 15, indented three times. Console period write line left parenthesis double quote C double quote right parenthesis. Line 16, indented twice. Right brace. Line 17, indented twice. Else. Line 18, indented twice. Left brace. Line 19, indented three times. If left parenthesis student grade right angle bracket equals 60 right parenthesis. Line 20, indented three times. Left brace. Line 21, indented four times. Console period write line left parenthesis double quote D double quote right parenthesis. Line 22, indented three times. Right brace. Line 23, indented three times. Else. Line 24, indented three times. Left brace. Line 25, indented four times. Console period write line left parenthesis double quote F double quote right parenthesis. Line 26, indented three times. Right brace. Line 27, indented twice. Right brace. Line 28, indented once. Right brace. Line 29. Right brace."/>
          <p:cNvPicPr>
            <a:picLocks noChangeAspect="1"/>
          </p:cNvPicPr>
          <p:nvPr/>
        </p:nvPicPr>
        <p:blipFill>
          <a:blip r:embed="rId2"/>
          <a:stretch>
            <a:fillRect/>
          </a:stretch>
        </p:blipFill>
        <p:spPr>
          <a:xfrm>
            <a:off x="3006270" y="1494483"/>
            <a:ext cx="2842838" cy="4753154"/>
          </a:xfrm>
          <a:prstGeom prst="rect">
            <a:avLst/>
          </a:prstGeom>
        </p:spPr>
      </p:pic>
    </p:spTree>
    <p:extLst>
      <p:ext uri="{BB962C8B-B14F-4D97-AF65-F5344CB8AC3E}">
        <p14:creationId xmlns:p14="http://schemas.microsoft.com/office/powerpoint/2010/main" val="2738934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chor="b"/>
          <a:lstStyle/>
          <a:p>
            <a:r>
              <a:rPr lang="en-US" dirty="0">
                <a:latin typeface="Times New Roman" panose="02020603050405020304" pitchFamily="18" charset="0"/>
                <a:cs typeface="Times New Roman" panose="02020603050405020304" pitchFamily="18" charset="0"/>
              </a:rPr>
              <a:t>5.6.1 Nested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Statements </a:t>
            </a:r>
            <a:r>
              <a:rPr lang="en-US" sz="2000" b="0" dirty="0" smtClean="0">
                <a:latin typeface="Times New Roman" panose="02020603050405020304" pitchFamily="18" charset="0"/>
                <a:cs typeface="Times New Roman" panose="02020603050405020304" pitchFamily="18" charset="0"/>
              </a:rPr>
              <a:t>(3 </a:t>
            </a:r>
            <a:r>
              <a:rPr lang="en-US" sz="2000" b="0" dirty="0">
                <a:latin typeface="Times New Roman" panose="02020603050405020304" pitchFamily="18" charset="0"/>
                <a:cs typeface="Times New Roman" panose="02020603050405020304" pitchFamily="18" charset="0"/>
              </a:rPr>
              <a:t>of 3)</a:t>
            </a:r>
            <a:endParaRPr lang="en-US" dirty="0"/>
          </a:p>
        </p:txBody>
      </p:sp>
      <p:pic>
        <p:nvPicPr>
          <p:cNvPr id="5" name="Picture 4" descr="Code has 20 lines, as follows. Line 1. If left parenthesis student grade right angle bracket equals 90 right parenthesis. Line 2. Left brace. Line 3, indented once. Console period write line left parenthesis double quote A double quote right parenthesis semicolon. Line 4. Right brace. Line 5. Else if left parenthesis student grade right angle bracket equals 80 right parenthesis. Line 6. Left brace. Line 7, indented once. Console period write line left parenthesis double quote B double quote right parenthesis semicolon. Line 8. Right brace. Line 9. Else if left parenthesis student grade right angle bracket equals 70 right parenthesis. Line 10. Left brace. Line 11, indented once. Console period write line left parenthesis double quote C double quote right parenthesis semicolon. Line 12. Right brace. Line 13. Else if left parenthesis student grade right angle bracket equals 60 right parenthesis. Line 14. Left brace. Line 15, indented once. Console period write line left parenthesis double quote D double quote right parenthesis semicolon. Line 16. Right brace. Line 17. Else. Line 18. Left brace. Line 19. Console period write line left parenthesis double quote F double quote right parenthesis semicolon. Line 20. Right brace."/>
          <p:cNvPicPr>
            <a:picLocks noChangeAspect="1"/>
          </p:cNvPicPr>
          <p:nvPr/>
        </p:nvPicPr>
        <p:blipFill>
          <a:blip r:embed="rId2"/>
          <a:stretch>
            <a:fillRect/>
          </a:stretch>
        </p:blipFill>
        <p:spPr>
          <a:xfrm>
            <a:off x="2903227" y="1491090"/>
            <a:ext cx="3367040" cy="4628592"/>
          </a:xfrm>
          <a:prstGeom prst="rect">
            <a:avLst/>
          </a:prstGeom>
        </p:spPr>
      </p:pic>
    </p:spTree>
    <p:extLst>
      <p:ext uri="{BB962C8B-B14F-4D97-AF65-F5344CB8AC3E}">
        <p14:creationId xmlns:p14="http://schemas.microsoft.com/office/powerpoint/2010/main" val="38842810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Error-Prevention Tip 5.1</a:t>
            </a:r>
          </a:p>
        </p:txBody>
      </p:sp>
      <p:sp>
        <p:nvSpPr>
          <p:cNvPr id="3" name="Text Placeholder 2"/>
          <p:cNvSpPr>
            <a:spLocks noGrp="1"/>
          </p:cNvSpPr>
          <p:nvPr>
            <p:ph type="body" idx="1"/>
          </p:nvPr>
        </p:nvSpPr>
        <p:spPr/>
        <p:txBody>
          <a:bodyPr/>
          <a:lstStyle/>
          <a:p>
            <a:r>
              <a:rPr lang="en-US" sz="2400" dirty="0">
                <a:latin typeface="+mn-lt"/>
              </a:rPr>
              <a:t>In a nested </a:t>
            </a:r>
            <a:r>
              <a:rPr lang="en-US" sz="2400" dirty="0">
                <a:latin typeface="Consolas" panose="020B0609020204030204" pitchFamily="49" charset="0"/>
                <a:cs typeface="Consolas" panose="020B0609020204030204" pitchFamily="49" charset="0"/>
              </a:rPr>
              <a:t>if</a:t>
            </a:r>
            <a:r>
              <a:rPr lang="en-US" sz="2400" dirty="0">
                <a:latin typeface="+mn-lt"/>
              </a:rPr>
              <a:t>…</a:t>
            </a:r>
            <a:r>
              <a:rPr lang="en-US" sz="2400" dirty="0">
                <a:latin typeface="Consolas" panose="020B0609020204030204" pitchFamily="49" charset="0"/>
                <a:cs typeface="Consolas" panose="020B0609020204030204" pitchFamily="49" charset="0"/>
              </a:rPr>
              <a:t>else</a:t>
            </a:r>
            <a:r>
              <a:rPr lang="en-US" sz="2400" dirty="0">
                <a:latin typeface="+mn-lt"/>
              </a:rPr>
              <a:t> statement, ensure that you test for all possible cases</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37135297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5.6.2 Dangling-</a:t>
            </a:r>
            <a:r>
              <a:rPr lang="en-US" dirty="0">
                <a:latin typeface="Consolas" panose="020B0609020204030204" pitchFamily="49" charset="0"/>
                <a:cs typeface="Consolas" panose="020B0609020204030204" pitchFamily="49" charset="0"/>
              </a:rPr>
              <a:t>else</a:t>
            </a:r>
            <a:r>
              <a:rPr lang="en-US" dirty="0">
                <a:latin typeface="Times New Roman" panose="02020603050405020304" pitchFamily="18" charset="0"/>
                <a:cs typeface="Times New Roman" panose="02020603050405020304" pitchFamily="18" charset="0"/>
              </a:rPr>
              <a:t> Problem</a:t>
            </a:r>
          </a:p>
        </p:txBody>
      </p:sp>
      <p:sp>
        <p:nvSpPr>
          <p:cNvPr id="3" name="Text Placeholder 2"/>
          <p:cNvSpPr>
            <a:spLocks noGrp="1"/>
          </p:cNvSpPr>
          <p:nvPr>
            <p:ph type="body" idx="1"/>
          </p:nvPr>
        </p:nvSpPr>
        <p:spPr/>
        <p:txBody>
          <a:bodyPr/>
          <a:lstStyle/>
          <a:p>
            <a:r>
              <a:rPr lang="en-US" sz="2400" dirty="0">
                <a:latin typeface="+mn-lt"/>
              </a:rPr>
              <a:t>Throughout the text, we always enclose control statement bodies in braces (</a:t>
            </a:r>
            <a:r>
              <a:rPr lang="en-US" sz="2400" dirty="0">
                <a:latin typeface="Consolas" panose="020B0609020204030204" pitchFamily="49" charset="0"/>
                <a:cs typeface="Consolas" panose="020B0609020204030204" pitchFamily="49" charset="0"/>
              </a:rPr>
              <a:t>{</a:t>
            </a:r>
            <a:r>
              <a:rPr lang="en-US" sz="2400" dirty="0">
                <a:latin typeface="+mn-lt"/>
              </a:rPr>
              <a:t> and </a:t>
            </a:r>
            <a:r>
              <a:rPr lang="en-US" sz="2400" dirty="0">
                <a:latin typeface="Consolas" panose="020B0609020204030204" pitchFamily="49" charset="0"/>
                <a:cs typeface="Consolas" panose="020B0609020204030204" pitchFamily="49" charset="0"/>
              </a:rPr>
              <a:t>}</a:t>
            </a:r>
            <a:r>
              <a:rPr lang="en-US" sz="2400" dirty="0">
                <a:latin typeface="+mn-lt"/>
              </a:rPr>
              <a:t>). This avoids a logic error called the “dangling-</a:t>
            </a:r>
            <a:r>
              <a:rPr lang="en-US" sz="2400" dirty="0">
                <a:latin typeface="Consolas" panose="020B0609020204030204" pitchFamily="49" charset="0"/>
                <a:cs typeface="Consolas" panose="020B0609020204030204" pitchFamily="49" charset="0"/>
              </a:rPr>
              <a:t>else</a:t>
            </a:r>
            <a:r>
              <a:rPr lang="en-US" sz="2400" dirty="0">
                <a:latin typeface="+mn-lt"/>
              </a:rPr>
              <a:t>” problem</a:t>
            </a:r>
            <a:r>
              <a:rPr lang="en-US" sz="2400" dirty="0" smtClean="0">
                <a:latin typeface="+mn-lt"/>
              </a:rPr>
              <a:t>.</a:t>
            </a:r>
            <a:endParaRPr lang="en-US" sz="2400" dirty="0">
              <a:latin typeface="+mn-lt"/>
            </a:endParaRPr>
          </a:p>
          <a:p>
            <a:r>
              <a:rPr lang="en-US" sz="2400" dirty="0">
                <a:latin typeface="+mn-lt"/>
              </a:rPr>
              <a:t>We investigate this problem in Exercises 5.27-5.29.</a:t>
            </a:r>
          </a:p>
        </p:txBody>
      </p:sp>
    </p:spTree>
    <p:extLst>
      <p:ext uri="{BB962C8B-B14F-4D97-AF65-F5344CB8AC3E}">
        <p14:creationId xmlns:p14="http://schemas.microsoft.com/office/powerpoint/2010/main" val="11436106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5.6.3 </a:t>
            </a:r>
            <a:r>
              <a:rPr lang="en-US" dirty="0" smtClean="0"/>
              <a:t>Blocks </a:t>
            </a:r>
            <a:r>
              <a:rPr lang="en-US" sz="2000" b="0" dirty="0" smtClean="0"/>
              <a:t>(1 of 2)</a:t>
            </a:r>
            <a:endParaRPr lang="en-US" b="0" dirty="0"/>
          </a:p>
        </p:txBody>
      </p:sp>
      <p:sp>
        <p:nvSpPr>
          <p:cNvPr id="3" name="Text Placeholder 2"/>
          <p:cNvSpPr>
            <a:spLocks noGrp="1"/>
          </p:cNvSpPr>
          <p:nvPr>
            <p:ph type="body" idx="1"/>
          </p:nvPr>
        </p:nvSpPr>
        <p:spPr>
          <a:xfrm>
            <a:off x="457200" y="1600200"/>
            <a:ext cx="8229600" cy="794657"/>
          </a:xfrm>
        </p:spPr>
        <p:txBody>
          <a:bodyPr/>
          <a:lstStyle/>
          <a:p>
            <a:r>
              <a:rPr lang="en-US" altLang="en-US" sz="2200" dirty="0">
                <a:latin typeface="+mn-lt"/>
              </a:rPr>
              <a:t>Statements contained within a pair of braces ({ and }) form a </a:t>
            </a:r>
            <a:r>
              <a:rPr lang="en-US" altLang="en-US" sz="2200" b="1" dirty="0">
                <a:latin typeface="+mn-lt"/>
              </a:rPr>
              <a:t>block</a:t>
            </a:r>
            <a:r>
              <a:rPr lang="en-US" altLang="en-US" sz="2200" dirty="0" smtClean="0">
                <a:latin typeface="+mn-lt"/>
              </a:rPr>
              <a:t>:</a:t>
            </a:r>
            <a:endParaRPr lang="en-US" altLang="en-US" sz="2200" dirty="0">
              <a:latin typeface="+mn-lt"/>
            </a:endParaRPr>
          </a:p>
        </p:txBody>
      </p:sp>
      <p:pic>
        <p:nvPicPr>
          <p:cNvPr id="7" name="Picture 6" descr="Code has 9 lines, as follows. Line 1. If left parenthesis student grade right angle bracket equals 60 right parenthesis. Line 2. Left brace. Line 3, indented once. Console period write line left parenthesis double quote passed double quote right parenthesis semicolon. Line 4. Right brace. Line 5. Else. Line 6. Right brace. Line 7, indented once. Console period write line left parenthesis double quote failed double quote right parenthesis semicolon. Line 8, indented once. Console period write line left parenthesis double quote you must take this course again. Double quote right parenthesis semicolon. Line 9. Right brace."/>
          <p:cNvPicPr>
            <a:picLocks noChangeAspect="1"/>
          </p:cNvPicPr>
          <p:nvPr/>
        </p:nvPicPr>
        <p:blipFill>
          <a:blip r:embed="rId2"/>
          <a:stretch>
            <a:fillRect/>
          </a:stretch>
        </p:blipFill>
        <p:spPr>
          <a:xfrm>
            <a:off x="930800" y="2453612"/>
            <a:ext cx="7861477" cy="2652531"/>
          </a:xfrm>
          <a:prstGeom prst="rect">
            <a:avLst/>
          </a:prstGeom>
        </p:spPr>
      </p:pic>
      <p:sp>
        <p:nvSpPr>
          <p:cNvPr id="4" name="Text Placeholder 3"/>
          <p:cNvSpPr>
            <a:spLocks noGrp="1"/>
          </p:cNvSpPr>
          <p:nvPr>
            <p:ph type="body" idx="2"/>
          </p:nvPr>
        </p:nvSpPr>
        <p:spPr>
          <a:xfrm>
            <a:off x="457200" y="5094516"/>
            <a:ext cx="8229600" cy="1132114"/>
          </a:xfrm>
        </p:spPr>
        <p:txBody>
          <a:bodyPr/>
          <a:lstStyle/>
          <a:p>
            <a:r>
              <a:rPr lang="en-US" altLang="en-US" sz="2400" dirty="0">
                <a:latin typeface="+mn-lt"/>
              </a:rPr>
              <a:t>Without the braces, the last statement in the </a:t>
            </a:r>
            <a:r>
              <a:rPr lang="en-US" altLang="en-US" sz="2400" dirty="0">
                <a:latin typeface="Consolas" panose="020B0609020204030204" pitchFamily="49" charset="0"/>
                <a:cs typeface="Consolas" panose="020B0609020204030204" pitchFamily="49" charset="0"/>
              </a:rPr>
              <a:t>else</a:t>
            </a:r>
            <a:r>
              <a:rPr lang="en-US" altLang="en-US" sz="2400" dirty="0">
                <a:latin typeface="+mn-lt"/>
              </a:rPr>
              <a:t> block would execute regardless of whether the grade was less than 60</a:t>
            </a:r>
            <a:r>
              <a:rPr lang="en-US" altLang="en-US" sz="2400" dirty="0" smtClean="0">
                <a:latin typeface="+mn-lt"/>
              </a:rPr>
              <a:t>.</a:t>
            </a:r>
            <a:endParaRPr lang="en-US" altLang="en-US" sz="2400" dirty="0">
              <a:latin typeface="+mn-lt"/>
            </a:endParaRPr>
          </a:p>
        </p:txBody>
      </p:sp>
    </p:spTree>
    <p:extLst>
      <p:ext uri="{BB962C8B-B14F-4D97-AF65-F5344CB8AC3E}">
        <p14:creationId xmlns:p14="http://schemas.microsoft.com/office/powerpoint/2010/main" val="313476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5.6.3 Blocks </a:t>
            </a:r>
            <a:r>
              <a:rPr lang="en-US" sz="2000" b="0" dirty="0" smtClean="0"/>
              <a:t>(2 </a:t>
            </a:r>
            <a:r>
              <a:rPr lang="en-US" sz="2000" b="0" dirty="0"/>
              <a:t>of 2)</a:t>
            </a:r>
            <a:endParaRPr lang="en-US" dirty="0"/>
          </a:p>
        </p:txBody>
      </p:sp>
      <p:sp>
        <p:nvSpPr>
          <p:cNvPr id="3" name="Text Placeholder 2"/>
          <p:cNvSpPr>
            <a:spLocks noGrp="1"/>
          </p:cNvSpPr>
          <p:nvPr>
            <p:ph type="body" idx="1"/>
          </p:nvPr>
        </p:nvSpPr>
        <p:spPr/>
        <p:txBody>
          <a:bodyPr/>
          <a:lstStyle/>
          <a:p>
            <a:r>
              <a:rPr lang="en-US" altLang="en-US" sz="2400" dirty="0">
                <a:latin typeface="+mn-lt"/>
              </a:rPr>
              <a:t>A logic error has its effect at execution time.</a:t>
            </a:r>
          </a:p>
          <a:p>
            <a:pPr lvl="1"/>
            <a:r>
              <a:rPr lang="en-US" altLang="en-US" sz="2400" dirty="0">
                <a:latin typeface="+mn-lt"/>
              </a:rPr>
              <a:t>A fatal logic error causes an app to fail and terminate prematurely.</a:t>
            </a:r>
          </a:p>
          <a:p>
            <a:pPr lvl="1"/>
            <a:r>
              <a:rPr lang="en-US" altLang="en-US" sz="2400" dirty="0">
                <a:latin typeface="+mn-lt"/>
              </a:rPr>
              <a:t>A nonfatal logic error allows an app to continue executing.</a:t>
            </a:r>
            <a:endParaRPr lang="en-US" sz="2400" dirty="0">
              <a:latin typeface="+mn-lt"/>
            </a:endParaRPr>
          </a:p>
        </p:txBody>
      </p:sp>
    </p:spTree>
    <p:extLst>
      <p:ext uri="{BB962C8B-B14F-4D97-AF65-F5344CB8AC3E}">
        <p14:creationId xmlns:p14="http://schemas.microsoft.com/office/powerpoint/2010/main" val="42584371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Programming Error 5.1</a:t>
            </a:r>
          </a:p>
        </p:txBody>
      </p:sp>
      <p:sp>
        <p:nvSpPr>
          <p:cNvPr id="3" name="Text Placeholder 2"/>
          <p:cNvSpPr>
            <a:spLocks noGrp="1"/>
          </p:cNvSpPr>
          <p:nvPr>
            <p:ph type="body" idx="1"/>
          </p:nvPr>
        </p:nvSpPr>
        <p:spPr/>
        <p:txBody>
          <a:bodyPr/>
          <a:lstStyle/>
          <a:p>
            <a:pPr marL="0" indent="0">
              <a:buNone/>
            </a:pPr>
            <a:r>
              <a:rPr lang="en-US" sz="2400" dirty="0">
                <a:latin typeface="+mn-lt"/>
              </a:rPr>
              <a:t>Placing a semicolon after the parenthesized condition in an </a:t>
            </a:r>
            <a:r>
              <a:rPr lang="en-US" sz="2400" dirty="0">
                <a:latin typeface="Consolas" panose="020B0609020204030204" pitchFamily="49" charset="0"/>
                <a:cs typeface="Consolas" panose="020B0609020204030204" pitchFamily="49" charset="0"/>
              </a:rPr>
              <a:t>if </a:t>
            </a:r>
            <a:r>
              <a:rPr lang="en-US" sz="2400" dirty="0">
                <a:latin typeface="+mn-lt"/>
              </a:rPr>
              <a:t>or </a:t>
            </a:r>
            <a:r>
              <a:rPr lang="en-US" sz="2400" dirty="0">
                <a:latin typeface="Consolas" panose="020B0609020204030204" pitchFamily="49" charset="0"/>
                <a:cs typeface="Consolas" panose="020B0609020204030204" pitchFamily="49" charset="0"/>
              </a:rPr>
              <a:t>if</a:t>
            </a:r>
            <a:r>
              <a:rPr lang="en-US" sz="2400" dirty="0">
                <a:latin typeface="+mn-lt"/>
              </a:rPr>
              <a:t>…</a:t>
            </a:r>
            <a:r>
              <a:rPr lang="en-US" sz="2400" dirty="0">
                <a:latin typeface="Consolas" panose="020B0609020204030204" pitchFamily="49" charset="0"/>
                <a:cs typeface="Consolas" panose="020B0609020204030204" pitchFamily="49" charset="0"/>
              </a:rPr>
              <a:t>else</a:t>
            </a:r>
            <a:r>
              <a:rPr lang="en-US" sz="2400" dirty="0">
                <a:latin typeface="+mn-lt"/>
              </a:rPr>
              <a:t> </a:t>
            </a:r>
            <a:r>
              <a:rPr lang="en-US" sz="2400" dirty="0" smtClean="0">
                <a:latin typeface="+mn-lt"/>
              </a:rPr>
              <a:t>statement leads </a:t>
            </a:r>
            <a:r>
              <a:rPr lang="en-US" sz="2400" dirty="0">
                <a:latin typeface="+mn-lt"/>
              </a:rPr>
              <a:t>to a logic error in single-selection </a:t>
            </a:r>
            <a:r>
              <a:rPr lang="en-US" sz="2400" dirty="0">
                <a:latin typeface="Consolas" panose="020B0609020204030204" pitchFamily="49" charset="0"/>
                <a:cs typeface="Consolas" panose="020B0609020204030204" pitchFamily="49" charset="0"/>
              </a:rPr>
              <a:t>if</a:t>
            </a:r>
            <a:r>
              <a:rPr lang="en-US" sz="2400" dirty="0">
                <a:latin typeface="+mn-lt"/>
              </a:rPr>
              <a:t> statements and a syntax error in </a:t>
            </a:r>
            <a:r>
              <a:rPr lang="en-US" sz="2400" dirty="0" smtClean="0">
                <a:latin typeface="+mn-lt"/>
              </a:rPr>
              <a:t>double-selection </a:t>
            </a:r>
            <a:r>
              <a:rPr lang="en-US" sz="2400" dirty="0" smtClean="0">
                <a:latin typeface="Consolas" panose="020B0609020204030204" pitchFamily="49" charset="0"/>
                <a:cs typeface="Consolas" panose="020B0609020204030204" pitchFamily="49" charset="0"/>
              </a:rPr>
              <a:t>if</a:t>
            </a:r>
            <a:r>
              <a:rPr lang="en-US" sz="2400" dirty="0" smtClean="0">
                <a:latin typeface="+mn-lt"/>
              </a:rPr>
              <a:t>…</a:t>
            </a:r>
            <a:r>
              <a:rPr lang="en-US" sz="2400" dirty="0" smtClean="0">
                <a:latin typeface="Consolas" panose="020B0609020204030204" pitchFamily="49" charset="0"/>
                <a:cs typeface="Consolas" panose="020B0609020204030204" pitchFamily="49" charset="0"/>
              </a:rPr>
              <a:t>else</a:t>
            </a:r>
            <a:r>
              <a:rPr lang="en-US" sz="2400" dirty="0" smtClean="0">
                <a:latin typeface="+mn-lt"/>
              </a:rPr>
              <a:t> </a:t>
            </a:r>
            <a:r>
              <a:rPr lang="en-US" sz="2400" dirty="0">
                <a:latin typeface="+mn-lt"/>
              </a:rPr>
              <a:t>statements (when the </a:t>
            </a:r>
            <a:r>
              <a:rPr lang="en-US" sz="2400" dirty="0">
                <a:latin typeface="Consolas" panose="020B0609020204030204" pitchFamily="49" charset="0"/>
                <a:cs typeface="Consolas" panose="020B0609020204030204" pitchFamily="49" charset="0"/>
              </a:rPr>
              <a:t>if</a:t>
            </a:r>
            <a:r>
              <a:rPr lang="en-US" sz="2400" dirty="0">
                <a:latin typeface="+mn-lt"/>
              </a:rPr>
              <a:t>-part contains a body statement).</a:t>
            </a:r>
          </a:p>
        </p:txBody>
      </p:sp>
    </p:spTree>
    <p:extLst>
      <p:ext uri="{BB962C8B-B14F-4D97-AF65-F5344CB8AC3E}">
        <p14:creationId xmlns:p14="http://schemas.microsoft.com/office/powerpoint/2010/main" val="135431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r>
              <a:rPr lang="en-US" sz="2000" b="0" dirty="0" smtClean="0"/>
              <a:t>(2 </a:t>
            </a:r>
            <a:r>
              <a:rPr lang="en-US" sz="2000" b="0" dirty="0"/>
              <a:t>of </a:t>
            </a:r>
            <a:r>
              <a:rPr lang="en-US" sz="2000" b="0" dirty="0" smtClean="0"/>
              <a:t>6)</a:t>
            </a:r>
            <a:endParaRPr lang="en-US" dirty="0"/>
          </a:p>
        </p:txBody>
      </p:sp>
      <p:sp>
        <p:nvSpPr>
          <p:cNvPr id="3" name="Text Placeholder 2"/>
          <p:cNvSpPr>
            <a:spLocks noGrp="1"/>
          </p:cNvSpPr>
          <p:nvPr>
            <p:ph type="body" idx="1"/>
          </p:nvPr>
        </p:nvSpPr>
        <p:spPr/>
        <p:txBody>
          <a:bodyPr/>
          <a:lstStyle/>
          <a:p>
            <a:pPr marL="0" indent="0">
              <a:buNone/>
            </a:pPr>
            <a:r>
              <a:rPr lang="en-US" sz="2400" b="1" dirty="0" smtClean="0">
                <a:solidFill>
                  <a:schemeClr val="tx2"/>
                </a:solidFill>
                <a:latin typeface="+mn-lt"/>
              </a:rPr>
              <a:t>5.6 </a:t>
            </a:r>
            <a:r>
              <a:rPr lang="en-US" sz="2400" dirty="0">
                <a:latin typeface="Consolas" panose="020B0609020204030204" pitchFamily="49" charset="0"/>
                <a:cs typeface="Consolas" panose="020B0609020204030204" pitchFamily="49" charset="0"/>
              </a:rPr>
              <a:t>if…else</a:t>
            </a:r>
            <a:r>
              <a:rPr lang="en-US" sz="2400" b="1" dirty="0">
                <a:latin typeface="+mn-lt"/>
              </a:rPr>
              <a:t> </a:t>
            </a:r>
            <a:r>
              <a:rPr lang="en-US" sz="2400" dirty="0">
                <a:latin typeface="+mn-lt"/>
              </a:rPr>
              <a:t>Double-Selection </a:t>
            </a:r>
            <a:r>
              <a:rPr lang="en-US" sz="2400" dirty="0" smtClean="0">
                <a:latin typeface="+mn-lt"/>
              </a:rPr>
              <a:t>Statement</a:t>
            </a:r>
            <a:endParaRPr lang="en-US" sz="2400" dirty="0">
              <a:latin typeface="+mn-lt"/>
            </a:endParaRPr>
          </a:p>
          <a:p>
            <a:pPr marL="487350" lvl="1" indent="0">
              <a:buNone/>
            </a:pPr>
            <a:r>
              <a:rPr lang="en-US" sz="2400" dirty="0">
                <a:solidFill>
                  <a:schemeClr val="tx2"/>
                </a:solidFill>
                <a:latin typeface="+mn-lt"/>
              </a:rPr>
              <a:t>5.6.1</a:t>
            </a:r>
            <a:r>
              <a:rPr lang="en-US" sz="2400" b="1" dirty="0">
                <a:solidFill>
                  <a:schemeClr val="tx2"/>
                </a:solidFill>
                <a:latin typeface="+mn-lt"/>
              </a:rPr>
              <a:t> </a:t>
            </a:r>
            <a:r>
              <a:rPr lang="en-US" sz="2400" dirty="0">
                <a:latin typeface="+mn-lt"/>
              </a:rPr>
              <a:t>Nested </a:t>
            </a:r>
            <a:r>
              <a:rPr lang="en-US" sz="2400" dirty="0">
                <a:latin typeface="Consolas" panose="020B0609020204030204" pitchFamily="49" charset="0"/>
                <a:cs typeface="Consolas" panose="020B0609020204030204" pitchFamily="49" charset="0"/>
              </a:rPr>
              <a:t>if…else</a:t>
            </a:r>
            <a:r>
              <a:rPr lang="en-US" sz="2400" b="1" dirty="0">
                <a:latin typeface="+mn-lt"/>
              </a:rPr>
              <a:t> </a:t>
            </a:r>
            <a:r>
              <a:rPr lang="en-US" sz="2400" dirty="0">
                <a:latin typeface="+mn-lt"/>
              </a:rPr>
              <a:t>Statements</a:t>
            </a:r>
          </a:p>
          <a:p>
            <a:pPr marL="487350" lvl="1" indent="0">
              <a:buNone/>
            </a:pPr>
            <a:r>
              <a:rPr lang="en-US" sz="2400" dirty="0">
                <a:solidFill>
                  <a:schemeClr val="tx2"/>
                </a:solidFill>
                <a:latin typeface="+mn-lt"/>
              </a:rPr>
              <a:t>5.6.2</a:t>
            </a:r>
            <a:r>
              <a:rPr lang="en-US" sz="2400" b="1" dirty="0">
                <a:solidFill>
                  <a:schemeClr val="tx2"/>
                </a:solidFill>
                <a:latin typeface="+mn-lt"/>
              </a:rPr>
              <a:t> </a:t>
            </a:r>
            <a:r>
              <a:rPr lang="en-US" sz="2400" dirty="0">
                <a:latin typeface="+mn-lt"/>
              </a:rPr>
              <a:t>Dangling-</a:t>
            </a:r>
            <a:r>
              <a:rPr lang="en-US" sz="2400" dirty="0">
                <a:latin typeface="Consolas" panose="020B0609020204030204" pitchFamily="49" charset="0"/>
                <a:cs typeface="Consolas" panose="020B0609020204030204" pitchFamily="49" charset="0"/>
              </a:rPr>
              <a:t>else</a:t>
            </a:r>
            <a:r>
              <a:rPr lang="en-US" sz="2400" dirty="0">
                <a:latin typeface="+mn-lt"/>
              </a:rPr>
              <a:t> Problem</a:t>
            </a:r>
          </a:p>
          <a:p>
            <a:pPr marL="487350" lvl="1" indent="0">
              <a:buNone/>
            </a:pPr>
            <a:r>
              <a:rPr lang="en-US" sz="2400" dirty="0">
                <a:solidFill>
                  <a:schemeClr val="tx2"/>
                </a:solidFill>
                <a:latin typeface="+mn-lt"/>
              </a:rPr>
              <a:t>5.6.3</a:t>
            </a:r>
            <a:r>
              <a:rPr lang="en-US" sz="2400" b="1" dirty="0">
                <a:solidFill>
                  <a:schemeClr val="tx2"/>
                </a:solidFill>
                <a:latin typeface="+mn-lt"/>
              </a:rPr>
              <a:t> </a:t>
            </a:r>
            <a:r>
              <a:rPr lang="en-US" sz="2400" dirty="0">
                <a:latin typeface="+mn-lt"/>
              </a:rPr>
              <a:t>Blocks</a:t>
            </a:r>
          </a:p>
          <a:p>
            <a:pPr marL="487350" lvl="1" indent="0">
              <a:buNone/>
            </a:pPr>
            <a:r>
              <a:rPr lang="en-US" sz="2400" dirty="0">
                <a:solidFill>
                  <a:schemeClr val="tx2"/>
                </a:solidFill>
                <a:latin typeface="+mn-lt"/>
              </a:rPr>
              <a:t>5.6.4</a:t>
            </a:r>
            <a:r>
              <a:rPr lang="en-US" sz="2400" b="1" dirty="0">
                <a:solidFill>
                  <a:schemeClr val="tx2"/>
                </a:solidFill>
                <a:latin typeface="+mn-lt"/>
              </a:rPr>
              <a:t> </a:t>
            </a:r>
            <a:r>
              <a:rPr lang="en-US" sz="2400" dirty="0">
                <a:latin typeface="+mn-lt"/>
              </a:rPr>
              <a:t>Conditional Operator </a:t>
            </a:r>
            <a:r>
              <a:rPr lang="en-US" sz="2400" dirty="0" smtClean="0">
                <a:latin typeface="+mn-lt"/>
              </a:rPr>
              <a:t>(</a:t>
            </a:r>
            <a:r>
              <a:rPr lang="en-US" sz="2400" dirty="0" smtClean="0">
                <a:latin typeface="Consolas" panose="020B0609020204030204" pitchFamily="49" charset="0"/>
                <a:cs typeface="Consolas" panose="020B0609020204030204" pitchFamily="49" charset="0"/>
              </a:rPr>
              <a:t>?:</a:t>
            </a:r>
            <a:r>
              <a:rPr lang="en-US" sz="2400" dirty="0" smtClean="0">
                <a:latin typeface="+mn-lt"/>
              </a:rPr>
              <a:t>)</a:t>
            </a:r>
            <a:endParaRPr lang="en-US" sz="2400" dirty="0">
              <a:latin typeface="+mn-lt"/>
            </a:endParaRPr>
          </a:p>
          <a:p>
            <a:pPr marL="0" indent="0">
              <a:buNone/>
            </a:pPr>
            <a:r>
              <a:rPr lang="en-US" sz="2400" b="1" dirty="0">
                <a:solidFill>
                  <a:schemeClr val="tx2"/>
                </a:solidFill>
                <a:latin typeface="+mn-lt"/>
              </a:rPr>
              <a:t>5.7 </a:t>
            </a:r>
            <a:r>
              <a:rPr lang="en-US" sz="2400" dirty="0">
                <a:latin typeface="Consolas" panose="020B0609020204030204" pitchFamily="49" charset="0"/>
                <a:cs typeface="Consolas" panose="020B0609020204030204" pitchFamily="49" charset="0"/>
              </a:rPr>
              <a:t>Student</a:t>
            </a:r>
            <a:r>
              <a:rPr lang="en-US" sz="2400" dirty="0">
                <a:latin typeface="+mn-lt"/>
              </a:rPr>
              <a:t> Class: Nested </a:t>
            </a:r>
            <a:r>
              <a:rPr lang="en-US" sz="2400" dirty="0" smtClean="0">
                <a:latin typeface="Consolas" panose="020B0609020204030204" pitchFamily="49" charset="0"/>
                <a:cs typeface="Consolas" panose="020B0609020204030204" pitchFamily="49" charset="0"/>
              </a:rPr>
              <a:t>if…else</a:t>
            </a:r>
            <a:r>
              <a:rPr lang="en-US" sz="2400" b="1" dirty="0" smtClean="0">
                <a:latin typeface="+mn-lt"/>
              </a:rPr>
              <a:t> </a:t>
            </a:r>
            <a:r>
              <a:rPr lang="en-US" sz="2400" dirty="0" smtClean="0">
                <a:latin typeface="+mn-lt"/>
              </a:rPr>
              <a:t>Statements</a:t>
            </a:r>
          </a:p>
          <a:p>
            <a:pPr marL="0" indent="0">
              <a:buNone/>
            </a:pPr>
            <a:r>
              <a:rPr lang="en-US" sz="2400" b="1" dirty="0">
                <a:solidFill>
                  <a:schemeClr val="tx2"/>
                </a:solidFill>
                <a:latin typeface="+mn-lt"/>
              </a:rPr>
              <a:t>5.8</a:t>
            </a:r>
            <a:r>
              <a:rPr lang="en-US" sz="2400" dirty="0">
                <a:latin typeface="+mn-lt"/>
              </a:rPr>
              <a:t> </a:t>
            </a:r>
            <a:r>
              <a:rPr lang="en-US" sz="2400" dirty="0">
                <a:latin typeface="Consolas" panose="020B0609020204030204" pitchFamily="49" charset="0"/>
                <a:cs typeface="Consolas" panose="020B0609020204030204" pitchFamily="49" charset="0"/>
              </a:rPr>
              <a:t>while</a:t>
            </a:r>
            <a:r>
              <a:rPr lang="en-US" sz="2400" dirty="0">
                <a:latin typeface="+mn-lt"/>
              </a:rPr>
              <a:t> Iteration </a:t>
            </a:r>
            <a:r>
              <a:rPr lang="en-US" sz="2400" dirty="0" smtClean="0">
                <a:latin typeface="+mn-lt"/>
              </a:rPr>
              <a:t>Statement</a:t>
            </a:r>
            <a:endParaRPr lang="en-US" sz="2400" dirty="0">
              <a:latin typeface="+mn-lt"/>
            </a:endParaRPr>
          </a:p>
        </p:txBody>
      </p:sp>
    </p:spTree>
    <p:extLst>
      <p:ext uri="{BB962C8B-B14F-4D97-AF65-F5344CB8AC3E}">
        <p14:creationId xmlns:p14="http://schemas.microsoft.com/office/powerpoint/2010/main" val="233298270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5.6.4 Conditional </a:t>
            </a:r>
            <a:r>
              <a:rPr lang="en-US" dirty="0" smtClean="0"/>
              <a:t>Operator</a:t>
            </a:r>
            <a:endParaRPr lang="en-US" sz="200" dirty="0">
              <a:solidFill>
                <a:schemeClr val="bg1"/>
              </a:solidFill>
            </a:endParaRPr>
          </a:p>
        </p:txBody>
      </p:sp>
      <p:graphicFrame>
        <p:nvGraphicFramePr>
          <p:cNvPr id="6" name="Object 5" descr="Left parenthesis question mark colon right parenthesis"/>
          <p:cNvGraphicFramePr>
            <a:graphicFrameLocks noChangeAspect="1"/>
          </p:cNvGraphicFramePr>
          <p:nvPr>
            <p:extLst>
              <p:ext uri="{D42A27DB-BD31-4B8C-83A1-F6EECF244321}">
                <p14:modId xmlns:p14="http://schemas.microsoft.com/office/powerpoint/2010/main" val="3598885658"/>
              </p:ext>
            </p:extLst>
          </p:nvPr>
        </p:nvGraphicFramePr>
        <p:xfrm>
          <a:off x="5597891" y="747488"/>
          <a:ext cx="924482" cy="528275"/>
        </p:xfrm>
        <a:graphic>
          <a:graphicData uri="http://schemas.openxmlformats.org/presentationml/2006/ole">
            <mc:AlternateContent xmlns:mc="http://schemas.openxmlformats.org/markup-compatibility/2006">
              <mc:Choice xmlns:v="urn:schemas-microsoft-com:vml" Requires="v">
                <p:oleObj spid="_x0000_s25709" name="Equation" r:id="rId3" imgW="355320" imgH="203040" progId="Equation.DSMT4">
                  <p:embed/>
                </p:oleObj>
              </mc:Choice>
              <mc:Fallback>
                <p:oleObj name="Equation" r:id="rId3" imgW="355320" imgH="203040" progId="Equation.DSMT4">
                  <p:embed/>
                  <p:pic>
                    <p:nvPicPr>
                      <p:cNvPr id="0" name=""/>
                      <p:cNvPicPr/>
                      <p:nvPr/>
                    </p:nvPicPr>
                    <p:blipFill>
                      <a:blip r:embed="rId4"/>
                      <a:stretch>
                        <a:fillRect/>
                      </a:stretch>
                    </p:blipFill>
                    <p:spPr>
                      <a:xfrm>
                        <a:off x="5597891" y="747488"/>
                        <a:ext cx="924482" cy="528275"/>
                      </a:xfrm>
                      <a:prstGeom prst="rect">
                        <a:avLst/>
                      </a:prstGeom>
                    </p:spPr>
                  </p:pic>
                </p:oleObj>
              </mc:Fallback>
            </mc:AlternateContent>
          </a:graphicData>
        </a:graphic>
      </p:graphicFrame>
      <p:sp>
        <p:nvSpPr>
          <p:cNvPr id="3" name="Text Placeholder 2"/>
          <p:cNvSpPr>
            <a:spLocks noGrp="1"/>
          </p:cNvSpPr>
          <p:nvPr>
            <p:ph type="body" idx="1"/>
          </p:nvPr>
        </p:nvSpPr>
        <p:spPr>
          <a:xfrm>
            <a:off x="457200" y="1600201"/>
            <a:ext cx="3815697" cy="437662"/>
          </a:xfrm>
        </p:spPr>
        <p:txBody>
          <a:bodyPr/>
          <a:lstStyle/>
          <a:p>
            <a:r>
              <a:rPr lang="en-US" altLang="en-US" sz="2400" dirty="0">
                <a:latin typeface="+mn-lt"/>
              </a:rPr>
              <a:t>The conditional </a:t>
            </a:r>
            <a:r>
              <a:rPr lang="en-US" altLang="en-US" sz="2400" dirty="0" smtClean="0">
                <a:latin typeface="+mn-lt"/>
              </a:rPr>
              <a:t>operator</a:t>
            </a:r>
            <a:endParaRPr lang="en-US" altLang="en-US" sz="2400" dirty="0">
              <a:latin typeface="+mn-lt"/>
            </a:endParaRPr>
          </a:p>
        </p:txBody>
      </p:sp>
      <p:graphicFrame>
        <p:nvGraphicFramePr>
          <p:cNvPr id="7" name="Object 6" descr="Left parenthesis question mark colon right parenthesis"/>
          <p:cNvGraphicFramePr>
            <a:graphicFrameLocks noChangeAspect="1"/>
          </p:cNvGraphicFramePr>
          <p:nvPr>
            <p:extLst>
              <p:ext uri="{D42A27DB-BD31-4B8C-83A1-F6EECF244321}">
                <p14:modId xmlns:p14="http://schemas.microsoft.com/office/powerpoint/2010/main" val="2926122854"/>
              </p:ext>
            </p:extLst>
          </p:nvPr>
        </p:nvGraphicFramePr>
        <p:xfrm>
          <a:off x="4151313" y="1695450"/>
          <a:ext cx="715962" cy="423863"/>
        </p:xfrm>
        <a:graphic>
          <a:graphicData uri="http://schemas.openxmlformats.org/presentationml/2006/ole">
            <mc:AlternateContent xmlns:mc="http://schemas.openxmlformats.org/markup-compatibility/2006">
              <mc:Choice xmlns:v="urn:schemas-microsoft-com:vml" Requires="v">
                <p:oleObj spid="_x0000_s25710" name="Equation" r:id="rId5" imgW="342720" imgH="203040" progId="Equation.DSMT4">
                  <p:embed/>
                </p:oleObj>
              </mc:Choice>
              <mc:Fallback>
                <p:oleObj name="Equation" r:id="rId5" imgW="342720" imgH="203040" progId="Equation.DSMT4">
                  <p:embed/>
                  <p:pic>
                    <p:nvPicPr>
                      <p:cNvPr id="6" name="Object 5"/>
                      <p:cNvPicPr/>
                      <p:nvPr/>
                    </p:nvPicPr>
                    <p:blipFill>
                      <a:blip r:embed="rId6"/>
                      <a:stretch>
                        <a:fillRect/>
                      </a:stretch>
                    </p:blipFill>
                    <p:spPr>
                      <a:xfrm>
                        <a:off x="4151313" y="1695450"/>
                        <a:ext cx="715962" cy="423863"/>
                      </a:xfrm>
                      <a:prstGeom prst="rect">
                        <a:avLst/>
                      </a:prstGeom>
                    </p:spPr>
                  </p:pic>
                </p:oleObj>
              </mc:Fallback>
            </mc:AlternateContent>
          </a:graphicData>
        </a:graphic>
      </p:graphicFrame>
      <p:sp>
        <p:nvSpPr>
          <p:cNvPr id="4" name="Text Placeholder 3"/>
          <p:cNvSpPr>
            <a:spLocks noGrp="1"/>
          </p:cNvSpPr>
          <p:nvPr>
            <p:ph sz="quarter" idx="13"/>
          </p:nvPr>
        </p:nvSpPr>
        <p:spPr>
          <a:xfrm>
            <a:off x="4764038" y="1587501"/>
            <a:ext cx="3610579" cy="450362"/>
          </a:xfrm>
        </p:spPr>
        <p:txBody>
          <a:bodyPr/>
          <a:lstStyle/>
          <a:p>
            <a:pPr marL="458788" lvl="1" indent="-458788">
              <a:buNone/>
            </a:pPr>
            <a:r>
              <a:rPr lang="en-US" altLang="en-US" sz="2400" dirty="0" smtClean="0">
                <a:latin typeface="+mn-lt"/>
              </a:rPr>
              <a:t>can be used in place of</a:t>
            </a:r>
            <a:endParaRPr lang="en-US" altLang="en-US" sz="2400" dirty="0">
              <a:latin typeface="+mn-lt"/>
            </a:endParaRPr>
          </a:p>
        </p:txBody>
      </p:sp>
      <p:sp>
        <p:nvSpPr>
          <p:cNvPr id="8" name="Content Placeholder 7"/>
          <p:cNvSpPr>
            <a:spLocks noGrp="1"/>
          </p:cNvSpPr>
          <p:nvPr>
            <p:ph sz="quarter" idx="14"/>
          </p:nvPr>
        </p:nvSpPr>
        <p:spPr>
          <a:xfrm>
            <a:off x="739212" y="1972907"/>
            <a:ext cx="3465320" cy="436599"/>
          </a:xfrm>
        </p:spPr>
        <p:txBody>
          <a:bodyPr/>
          <a:lstStyle/>
          <a:p>
            <a:pPr marL="0" lvl="1" indent="0">
              <a:buNone/>
            </a:pPr>
            <a:r>
              <a:rPr lang="en-US" altLang="en-US" sz="2400" dirty="0">
                <a:latin typeface="+mn-lt"/>
              </a:rPr>
              <a:t>an</a:t>
            </a:r>
            <a:r>
              <a:rPr lang="en-US" altLang="en-US" sz="2400" dirty="0"/>
              <a:t> </a:t>
            </a:r>
            <a:r>
              <a:rPr lang="en-US" altLang="en-US" sz="2400" dirty="0">
                <a:latin typeface="Consolas" panose="020B0609020204030204" pitchFamily="49" charset="0"/>
                <a:cs typeface="Consolas" panose="020B0609020204030204" pitchFamily="49" charset="0"/>
              </a:rPr>
              <a:t>if</a:t>
            </a:r>
            <a:r>
              <a:rPr lang="en-US" altLang="en-US" sz="2400" dirty="0"/>
              <a:t>…</a:t>
            </a:r>
            <a:r>
              <a:rPr lang="en-US" altLang="en-US" sz="2400" dirty="0">
                <a:latin typeface="Consolas" panose="020B0609020204030204" pitchFamily="49" charset="0"/>
                <a:cs typeface="Consolas" panose="020B0609020204030204" pitchFamily="49" charset="0"/>
              </a:rPr>
              <a:t>else</a:t>
            </a:r>
            <a:r>
              <a:rPr lang="en-US" altLang="en-US" sz="2400" dirty="0"/>
              <a:t> </a:t>
            </a:r>
            <a:r>
              <a:rPr lang="en-US" altLang="en-US" sz="2400" dirty="0">
                <a:latin typeface="+mn-lt"/>
              </a:rPr>
              <a:t>statement</a:t>
            </a:r>
            <a:r>
              <a:rPr lang="en-US" altLang="en-US" sz="2400" dirty="0" smtClean="0">
                <a:latin typeface="+mn-lt"/>
              </a:rPr>
              <a:t>.</a:t>
            </a:r>
            <a:endParaRPr lang="en-US" altLang="en-US" sz="2400" dirty="0">
              <a:latin typeface="+mn-lt"/>
            </a:endParaRPr>
          </a:p>
        </p:txBody>
      </p:sp>
      <p:pic>
        <p:nvPicPr>
          <p:cNvPr id="5" name="Picture 4" descr="Code has 2 lines, as follows. Line 1. Console period write line left parenthesis. Line 2, indented once. Student grade right angle bracket equals 60 question mark double quote passed double quote colon double quote failed double quote right parenthesis semicolon."/>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96190" y="2623205"/>
            <a:ext cx="7221157" cy="619256"/>
          </a:xfrm>
          <a:prstGeom prst="rect">
            <a:avLst/>
          </a:prstGeom>
        </p:spPr>
      </p:pic>
      <p:sp>
        <p:nvSpPr>
          <p:cNvPr id="12" name="Content Placeholder 11"/>
          <p:cNvSpPr>
            <a:spLocks noGrp="1"/>
          </p:cNvSpPr>
          <p:nvPr>
            <p:ph sz="quarter" idx="15"/>
          </p:nvPr>
        </p:nvSpPr>
        <p:spPr>
          <a:xfrm>
            <a:off x="649988" y="3335317"/>
            <a:ext cx="8229600" cy="2547362"/>
          </a:xfrm>
        </p:spPr>
        <p:txBody>
          <a:bodyPr/>
          <a:lstStyle/>
          <a:p>
            <a:pPr lvl="1"/>
            <a:r>
              <a:rPr lang="en-US" altLang="en-US" sz="2400" dirty="0">
                <a:latin typeface="+mn-lt"/>
              </a:rPr>
              <a:t>The first operand is a</a:t>
            </a:r>
            <a:r>
              <a:rPr lang="en-US" altLang="en-US" sz="2400" dirty="0"/>
              <a:t> </a:t>
            </a:r>
            <a:r>
              <a:rPr lang="en-US" altLang="en-US" sz="2400" dirty="0">
                <a:latin typeface="Consolas" panose="020B0609020204030204" pitchFamily="49" charset="0"/>
                <a:cs typeface="Consolas" panose="020B0609020204030204" pitchFamily="49" charset="0"/>
              </a:rPr>
              <a:t>boolean</a:t>
            </a:r>
            <a:r>
              <a:rPr lang="en-US" altLang="en-US" sz="2400" dirty="0"/>
              <a:t> </a:t>
            </a:r>
            <a:r>
              <a:rPr lang="en-US" altLang="en-US" sz="2400" dirty="0">
                <a:latin typeface="+mn-lt"/>
              </a:rPr>
              <a:t>expression that evaluates</a:t>
            </a:r>
            <a:r>
              <a:rPr lang="en-US" altLang="en-US" sz="2400" dirty="0"/>
              <a:t> to </a:t>
            </a:r>
            <a:r>
              <a:rPr lang="en-US" altLang="en-US" sz="2400" dirty="0">
                <a:latin typeface="Consolas" panose="020B0609020204030204" pitchFamily="49" charset="0"/>
                <a:cs typeface="Consolas" panose="020B0609020204030204" pitchFamily="49" charset="0"/>
              </a:rPr>
              <a:t>true</a:t>
            </a:r>
            <a:r>
              <a:rPr lang="en-US" altLang="en-US" sz="2400" dirty="0"/>
              <a:t> or </a:t>
            </a:r>
            <a:r>
              <a:rPr lang="en-US" altLang="en-US" sz="2400" dirty="0">
                <a:latin typeface="Consolas" panose="020B0609020204030204" pitchFamily="49" charset="0"/>
                <a:cs typeface="Consolas" panose="020B0609020204030204" pitchFamily="49" charset="0"/>
              </a:rPr>
              <a:t>false</a:t>
            </a:r>
            <a:r>
              <a:rPr lang="en-US" altLang="en-US" sz="2400" dirty="0"/>
              <a:t>.</a:t>
            </a:r>
          </a:p>
          <a:p>
            <a:pPr lvl="1"/>
            <a:r>
              <a:rPr lang="en-US" altLang="en-US" sz="2400" dirty="0">
                <a:latin typeface="+mn-lt"/>
              </a:rPr>
              <a:t>The second operand is the value if the expression is </a:t>
            </a:r>
            <a:r>
              <a:rPr lang="en-US" altLang="en-US" sz="2400" dirty="0">
                <a:latin typeface="Consolas" panose="020B0609020204030204" pitchFamily="49" charset="0"/>
                <a:cs typeface="Consolas" panose="020B0609020204030204" pitchFamily="49" charset="0"/>
              </a:rPr>
              <a:t>true</a:t>
            </a:r>
          </a:p>
          <a:p>
            <a:pPr lvl="1"/>
            <a:r>
              <a:rPr lang="en-US" altLang="en-US" sz="2400" dirty="0">
                <a:latin typeface="+mn-lt"/>
              </a:rPr>
              <a:t>The third operand is the value if the expression is </a:t>
            </a:r>
            <a:r>
              <a:rPr lang="en-US" altLang="en-US" sz="2400" dirty="0">
                <a:latin typeface="Consolas" panose="020B0609020204030204" pitchFamily="49" charset="0"/>
                <a:cs typeface="Consolas" panose="020B0609020204030204" pitchFamily="49" charset="0"/>
              </a:rPr>
              <a:t>false</a:t>
            </a:r>
            <a:r>
              <a:rPr lang="en-US" altLang="en-US" sz="2400" dirty="0" smtClean="0"/>
              <a:t>.</a:t>
            </a:r>
            <a:endParaRPr lang="en-US" sz="2400" dirty="0"/>
          </a:p>
        </p:txBody>
      </p:sp>
    </p:spTree>
    <p:extLst>
      <p:ext uri="{BB962C8B-B14F-4D97-AF65-F5344CB8AC3E}">
        <p14:creationId xmlns:p14="http://schemas.microsoft.com/office/powerpoint/2010/main" val="22804096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5.7 </a:t>
            </a:r>
            <a:r>
              <a:rPr lang="en-US" dirty="0">
                <a:latin typeface="Consolas" panose="020B0609020204030204" pitchFamily="49" charset="0"/>
                <a:cs typeface="Consolas" panose="020B0609020204030204" pitchFamily="49" charset="0"/>
              </a:rPr>
              <a:t>Student</a:t>
            </a:r>
            <a:r>
              <a:rPr lang="en-US" dirty="0">
                <a:latin typeface="Times New Roman" panose="02020603050405020304" pitchFamily="18" charset="0"/>
                <a:cs typeface="Times New Roman" panose="02020603050405020304" pitchFamily="18" charset="0"/>
              </a:rPr>
              <a:t> Class: Nested </a:t>
            </a:r>
            <a:r>
              <a:rPr lang="en-US" dirty="0">
                <a:latin typeface="Consolas" panose="020B0609020204030204" pitchFamily="49" charset="0"/>
                <a:cs typeface="Consolas" panose="020B0609020204030204" pitchFamily="49" charset="0"/>
              </a:rPr>
              <a:t>if</a:t>
            </a:r>
            <a:r>
              <a:rPr lang="en-US" dirty="0">
                <a:latin typeface="Times New Roman" panose="02020603050405020304" pitchFamily="18" charset="0"/>
                <a:cs typeface="Times New Roman" panose="02020603050405020304" pitchFamily="18" charset="0"/>
              </a:rPr>
              <a:t>…else Statements</a:t>
            </a:r>
          </a:p>
        </p:txBody>
      </p:sp>
      <p:sp>
        <p:nvSpPr>
          <p:cNvPr id="3" name="Text Placeholder 2"/>
          <p:cNvSpPr>
            <a:spLocks noGrp="1"/>
          </p:cNvSpPr>
          <p:nvPr>
            <p:ph type="body" idx="1"/>
          </p:nvPr>
        </p:nvSpPr>
        <p:spPr/>
        <p:txBody>
          <a:bodyPr/>
          <a:lstStyle/>
          <a:p>
            <a:r>
              <a:rPr lang="en-US" sz="2400" dirty="0">
                <a:latin typeface="+mn-lt"/>
              </a:rPr>
              <a:t>The example of </a:t>
            </a:r>
            <a:r>
              <a:rPr lang="en-US" sz="2400" dirty="0" smtClean="0">
                <a:latin typeface="+mn-lt"/>
              </a:rPr>
              <a:t>Figures </a:t>
            </a:r>
            <a:r>
              <a:rPr lang="en-US" sz="2400" dirty="0">
                <a:latin typeface="+mn-lt"/>
              </a:rPr>
              <a:t>5.5–5.6 demonstrates a nested </a:t>
            </a:r>
            <a:r>
              <a:rPr lang="en-US" sz="2400" dirty="0">
                <a:latin typeface="Consolas" panose="020B0609020204030204" pitchFamily="49" charset="0"/>
                <a:cs typeface="Consolas" panose="020B0609020204030204" pitchFamily="49" charset="0"/>
              </a:rPr>
              <a:t>if</a:t>
            </a:r>
            <a:r>
              <a:rPr lang="en-US" sz="2400" dirty="0">
                <a:latin typeface="+mn-lt"/>
                <a:cs typeface="Consolas" panose="020B0609020204030204" pitchFamily="49" charset="0"/>
              </a:rPr>
              <a:t>…</a:t>
            </a:r>
            <a:r>
              <a:rPr lang="en-US" sz="2400" dirty="0">
                <a:latin typeface="Consolas" panose="020B0609020204030204" pitchFamily="49" charset="0"/>
                <a:cs typeface="Consolas" panose="020B0609020204030204" pitchFamily="49" charset="0"/>
              </a:rPr>
              <a:t>else</a:t>
            </a:r>
            <a:r>
              <a:rPr lang="en-US" sz="2400" dirty="0">
                <a:latin typeface="+mn-lt"/>
              </a:rPr>
              <a:t> statement that determines a student’s letter grade based on the student’s average in a course</a:t>
            </a:r>
            <a:r>
              <a:rPr lang="en-US" sz="2400" dirty="0" smtClean="0">
                <a:latin typeface="+mn-lt"/>
              </a:rPr>
              <a:t>.</a:t>
            </a:r>
            <a:endParaRPr lang="en-US" sz="2400" dirty="0">
              <a:latin typeface="+mn-lt"/>
            </a:endParaRPr>
          </a:p>
          <a:p>
            <a:r>
              <a:rPr lang="en-US" sz="2400" dirty="0">
                <a:latin typeface="+mn-lt"/>
              </a:rPr>
              <a:t>Read-only property </a:t>
            </a:r>
            <a:r>
              <a:rPr lang="en-US" sz="2400" dirty="0">
                <a:latin typeface="Consolas" panose="020B0609020204030204" pitchFamily="49" charset="0"/>
                <a:cs typeface="Consolas" panose="020B0609020204030204" pitchFamily="49" charset="0"/>
              </a:rPr>
              <a:t>LetterGrade</a:t>
            </a:r>
            <a:r>
              <a:rPr lang="en-US" sz="2400" dirty="0">
                <a:latin typeface="+mn-lt"/>
              </a:rPr>
              <a:t> (lines 39–68) uses </a:t>
            </a:r>
            <a:r>
              <a:rPr lang="en-US" sz="2400" b="1" dirty="0">
                <a:latin typeface="+mn-lt"/>
              </a:rPr>
              <a:t>nested</a:t>
            </a:r>
            <a:r>
              <a:rPr lang="en-US" sz="2400" dirty="0">
                <a:latin typeface="+mn-lt"/>
              </a:rPr>
              <a:t> </a:t>
            </a:r>
            <a:r>
              <a:rPr lang="en-US" sz="2400" b="1" dirty="0">
                <a:latin typeface="Consolas" panose="020B0609020204030204" pitchFamily="49" charset="0"/>
                <a:cs typeface="Consolas" panose="020B0609020204030204" pitchFamily="49" charset="0"/>
              </a:rPr>
              <a:t>if</a:t>
            </a:r>
            <a:r>
              <a:rPr lang="en-US" sz="2400" b="1" dirty="0">
                <a:latin typeface="+mn-lt"/>
                <a:cs typeface="Consolas" panose="020B0609020204030204" pitchFamily="49" charset="0"/>
              </a:rPr>
              <a:t>…</a:t>
            </a:r>
            <a:r>
              <a:rPr lang="en-US" sz="2400" b="1" dirty="0">
                <a:latin typeface="Consolas" panose="020B0609020204030204" pitchFamily="49" charset="0"/>
                <a:cs typeface="Consolas" panose="020B0609020204030204" pitchFamily="49" charset="0"/>
              </a:rPr>
              <a:t>else</a:t>
            </a:r>
            <a:r>
              <a:rPr lang="en-US" sz="2400" i="1" dirty="0">
                <a:latin typeface="+mn-lt"/>
              </a:rPr>
              <a:t> </a:t>
            </a:r>
            <a:r>
              <a:rPr lang="en-US" sz="2400" b="1" dirty="0">
                <a:latin typeface="+mn-lt"/>
              </a:rPr>
              <a:t>statements</a:t>
            </a:r>
            <a:r>
              <a:rPr lang="en-US" sz="2400" dirty="0">
                <a:latin typeface="+mn-lt"/>
              </a:rPr>
              <a:t> to determine the </a:t>
            </a:r>
            <a:r>
              <a:rPr lang="en-US" sz="2400" dirty="0">
                <a:latin typeface="Consolas" panose="020B0609020204030204" pitchFamily="49" charset="0"/>
                <a:cs typeface="Consolas" panose="020B0609020204030204" pitchFamily="49" charset="0"/>
              </a:rPr>
              <a:t>Student</a:t>
            </a:r>
            <a:r>
              <a:rPr lang="en-US" sz="2400" dirty="0">
                <a:latin typeface="+mn-lt"/>
              </a:rPr>
              <a:t>’s letter grade based on the </a:t>
            </a:r>
            <a:r>
              <a:rPr lang="en-US" sz="2400" dirty="0">
                <a:latin typeface="Consolas" panose="020B0609020204030204" pitchFamily="49" charset="0"/>
              </a:rPr>
              <a:t>Student</a:t>
            </a:r>
            <a:r>
              <a:rPr lang="en-US" sz="2400" dirty="0">
                <a:latin typeface="+mn-lt"/>
              </a:rPr>
              <a:t>’s average</a:t>
            </a:r>
            <a:r>
              <a:rPr lang="en-US" sz="2400" dirty="0" smtClean="0">
                <a:latin typeface="+mn-lt"/>
              </a:rPr>
              <a:t>.</a:t>
            </a:r>
            <a:endParaRPr lang="en-US" sz="2400" dirty="0">
              <a:latin typeface="+mn-lt"/>
            </a:endParaRPr>
          </a:p>
          <a:p>
            <a:r>
              <a:rPr lang="en-US" sz="2400" dirty="0">
                <a:latin typeface="+mn-lt"/>
              </a:rPr>
              <a:t>A read-only property provides only a </a:t>
            </a:r>
            <a:r>
              <a:rPr lang="en-US" sz="2400" dirty="0">
                <a:latin typeface="Consolas" panose="020B0609020204030204" pitchFamily="49" charset="0"/>
                <a:cs typeface="Consolas" panose="020B0609020204030204" pitchFamily="49" charset="0"/>
              </a:rPr>
              <a:t>get</a:t>
            </a:r>
            <a:r>
              <a:rPr lang="en-US" sz="2400" dirty="0">
                <a:latin typeface="+mn-lt"/>
              </a:rPr>
              <a:t> accessor</a:t>
            </a:r>
            <a:r>
              <a:rPr lang="en-US" sz="2400" dirty="0" smtClean="0">
                <a:latin typeface="+mn-lt"/>
              </a:rPr>
              <a:t>.</a:t>
            </a:r>
            <a:endParaRPr lang="en-US" sz="2400" dirty="0">
              <a:latin typeface="+mn-lt"/>
            </a:endParaRPr>
          </a:p>
          <a:p>
            <a:r>
              <a:rPr lang="en-US" sz="2400" dirty="0">
                <a:latin typeface="+mn-lt"/>
              </a:rPr>
              <a:t>Local variable </a:t>
            </a:r>
            <a:r>
              <a:rPr lang="en-US" sz="2400" dirty="0" smtClean="0">
                <a:latin typeface="Consolas" panose="020B0609020204030204" pitchFamily="49" charset="0"/>
                <a:cs typeface="Consolas" panose="020B0609020204030204" pitchFamily="49" charset="0"/>
              </a:rPr>
              <a:t>letterGrade</a:t>
            </a:r>
            <a:r>
              <a:rPr lang="en-US" sz="2400" dirty="0" smtClean="0">
                <a:latin typeface="+mn-lt"/>
              </a:rPr>
              <a:t> </a:t>
            </a:r>
            <a:r>
              <a:rPr lang="en-US" sz="2400" dirty="0">
                <a:latin typeface="+mn-lt"/>
              </a:rPr>
              <a:t>is initialized to </a:t>
            </a:r>
            <a:r>
              <a:rPr lang="en-US" sz="2400" dirty="0">
                <a:latin typeface="Consolas" panose="020B0609020204030204" pitchFamily="49" charset="0"/>
                <a:cs typeface="Consolas" panose="020B0609020204030204" pitchFamily="49" charset="0"/>
              </a:rPr>
              <a:t>string.Empty</a:t>
            </a:r>
            <a:r>
              <a:rPr lang="en-US" sz="2400" dirty="0">
                <a:latin typeface="+mn-lt"/>
              </a:rPr>
              <a:t> (line 43), which represents the empty </a:t>
            </a:r>
            <a:r>
              <a:rPr lang="en-US" sz="2400" dirty="0">
                <a:latin typeface="Consolas" panose="020B0609020204030204" pitchFamily="49" charset="0"/>
                <a:cs typeface="Consolas" panose="020B0609020204030204" pitchFamily="49" charset="0"/>
              </a:rPr>
              <a:t>string</a:t>
            </a:r>
            <a:r>
              <a:rPr lang="en-US" sz="2400" dirty="0">
                <a:latin typeface="+mn-lt"/>
              </a:rPr>
              <a:t> (that is, a </a:t>
            </a:r>
            <a:r>
              <a:rPr lang="en-US" sz="2400" dirty="0" smtClean="0">
                <a:latin typeface="Consolas" panose="020B0609020204030204" pitchFamily="49" charset="0"/>
                <a:cs typeface="Consolas" panose="020B0609020204030204" pitchFamily="49" charset="0"/>
              </a:rPr>
              <a:t>string</a:t>
            </a:r>
            <a:r>
              <a:rPr lang="en-US" sz="2400" dirty="0" smtClean="0">
                <a:latin typeface="+mn-lt"/>
              </a:rPr>
              <a:t> </a:t>
            </a:r>
            <a:r>
              <a:rPr lang="en-US" sz="2400" dirty="0">
                <a:latin typeface="+mn-lt"/>
              </a:rPr>
              <a:t>containing no characters).</a:t>
            </a:r>
          </a:p>
        </p:txBody>
      </p:sp>
    </p:spTree>
    <p:extLst>
      <p:ext uri="{BB962C8B-B14F-4D97-AF65-F5344CB8AC3E}">
        <p14:creationId xmlns:p14="http://schemas.microsoft.com/office/powerpoint/2010/main" val="360748337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dirty="0" smtClean="0"/>
              <a:t>Figure 5.5 </a:t>
            </a:r>
            <a:r>
              <a:rPr lang="en-US" dirty="0" smtClean="0">
                <a:latin typeface="Consolas" panose="020B0609020204030204" pitchFamily="49" charset="0"/>
                <a:cs typeface="Consolas" panose="020B0609020204030204" pitchFamily="49" charset="0"/>
              </a:rPr>
              <a:t>Student</a:t>
            </a:r>
            <a:r>
              <a:rPr lang="en-US" dirty="0" smtClean="0"/>
              <a:t> </a:t>
            </a:r>
            <a:r>
              <a:rPr lang="en-US" dirty="0"/>
              <a:t>Class </a:t>
            </a:r>
            <a:r>
              <a:rPr lang="en-US" dirty="0" smtClean="0"/>
              <a:t>That </a:t>
            </a:r>
            <a:r>
              <a:rPr lang="en-US" dirty="0"/>
              <a:t>Stores a Student Name and </a:t>
            </a:r>
            <a:r>
              <a:rPr lang="en-US" dirty="0" smtClean="0"/>
              <a:t>Average </a:t>
            </a:r>
            <a:r>
              <a:rPr lang="en-US" sz="2000" b="0" dirty="0" smtClean="0"/>
              <a:t>(1 of 4)</a:t>
            </a:r>
            <a:endParaRPr lang="en-US" b="0" dirty="0"/>
          </a:p>
        </p:txBody>
      </p:sp>
      <p:pic>
        <p:nvPicPr>
          <p:cNvPr id="6" name="Picture 5" descr="Student class that stores a student name and average. Program code. Line 1: forward slash, forward slash, fig period 5 period 5 colon student period c s. Line 2: forward slash, forward slash, student class that stores a student name and average period. Line 3: using system semicolon. Line 4: blank. Line 5: class student. Line 6: left brace. Line 7, indented once: public string name, left brace, get semicolon set semicolon, right brace, forward slash, forward slash, property. Line 8, indented once: private i n t, average semicolon, forward slash, forward slash, instance variable. Line 9, indented once: blank. Line 10, indented once: forward slash, forward slash, constructor initializes name and average properties. Line 11, indented once: public student, left parenthesis, string student name, comma i n t, student average, right parenthesis. Line 12, indented once: left brace. Line 13, indented twice: name = student name, semicolon. Line 14, indented twice: average = student average, semicolon, forward slash, forward slash, sets average instance variable. Line 15, indented once: right brace. Line 16: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790" y="1608686"/>
            <a:ext cx="8048421" cy="3564430"/>
          </a:xfrm>
          <a:prstGeom prst="rect">
            <a:avLst/>
          </a:prstGeom>
        </p:spPr>
      </p:pic>
    </p:spTree>
    <p:extLst>
      <p:ext uri="{BB962C8B-B14F-4D97-AF65-F5344CB8AC3E}">
        <p14:creationId xmlns:p14="http://schemas.microsoft.com/office/powerpoint/2010/main" val="333359232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Figure 5.5 </a:t>
            </a:r>
            <a:r>
              <a:rPr lang="en-US" dirty="0">
                <a:latin typeface="Consolas" panose="020B0609020204030204" pitchFamily="49" charset="0"/>
                <a:cs typeface="Consolas" panose="020B0609020204030204" pitchFamily="49" charset="0"/>
              </a:rPr>
              <a:t>Student</a:t>
            </a:r>
            <a:r>
              <a:rPr lang="en-US" dirty="0"/>
              <a:t> Class That Stores a Student Name and Average </a:t>
            </a:r>
            <a:r>
              <a:rPr lang="en-US" sz="2000" b="0" dirty="0" smtClean="0"/>
              <a:t>(2 </a:t>
            </a:r>
            <a:r>
              <a:rPr lang="en-US" sz="2000" b="0" dirty="0"/>
              <a:t>of 4)</a:t>
            </a:r>
            <a:endParaRPr lang="en-US" dirty="0"/>
          </a:p>
        </p:txBody>
      </p:sp>
      <p:pic>
        <p:nvPicPr>
          <p:cNvPr id="4" name="Picture 3" descr="Student class that stores a student name and average. Line 17, indented once: forward slash, forward slash, property to get and set instance variable average. Line 18, indented once: public i n t, average. Line 19, indented once: left brace. Line 20, indented twice: get, forward slash, forward slash, returns the student, apostrophe, s average. Line 21, indented twice: left brace. Line 22, indented 3 times: return average semicolon. Line 23, indented twice: right brace. Line 24, indented twice: set, forward slash, forward slash, sets the student, apostrophe, s average. Line 25, indented twice: left brace. Line 26, indented 3 times: forward slash, forward slash, validate that value is greater than sign 0 and less than sign = 100 semicolon otherwise comma. Line 27, indented 3 times: forward slash, forward slash, keep instance variable average, apostrophe, s current value. Line 28, indented 3 times: if, left parenthesis, value greater than sign 0, right parenthesis. Line 29, indented 3 times: left brace. Line 30, indented 4 times: if, left parenthesis, value less than sign = 100, right parenthesis. Line 31, indented 4 times: left brace. Line 32, indented 5 times: average = value semicolon, forward slash, forward slash, assign to instance variable. Line 33, indented 4 times: right brace. Line 34, indented 3 times: right brace. Line 35, indented twice: right brace. Line 36, indented once: right brace. Line 37: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82" y="1633099"/>
            <a:ext cx="7889836" cy="4489353"/>
          </a:xfrm>
          <a:prstGeom prst="rect">
            <a:avLst/>
          </a:prstGeom>
        </p:spPr>
      </p:pic>
    </p:spTree>
    <p:extLst>
      <p:ext uri="{BB962C8B-B14F-4D97-AF65-F5344CB8AC3E}">
        <p14:creationId xmlns:p14="http://schemas.microsoft.com/office/powerpoint/2010/main" val="305445609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Figure 5.5 </a:t>
            </a:r>
            <a:r>
              <a:rPr lang="en-US" dirty="0">
                <a:latin typeface="Consolas" panose="020B0609020204030204" pitchFamily="49" charset="0"/>
                <a:cs typeface="Consolas" panose="020B0609020204030204" pitchFamily="49" charset="0"/>
              </a:rPr>
              <a:t>Student</a:t>
            </a:r>
            <a:r>
              <a:rPr lang="en-US" dirty="0" smtClean="0"/>
              <a:t> </a:t>
            </a:r>
            <a:r>
              <a:rPr lang="en-US" dirty="0"/>
              <a:t>Class That Stores a Student Name and Average </a:t>
            </a:r>
            <a:r>
              <a:rPr lang="en-US" sz="2000" b="0" dirty="0" smtClean="0"/>
              <a:t>(3 </a:t>
            </a:r>
            <a:r>
              <a:rPr lang="en-US" sz="2000" b="0" dirty="0"/>
              <a:t>of 4)</a:t>
            </a:r>
            <a:endParaRPr lang="en-US" dirty="0"/>
          </a:p>
        </p:txBody>
      </p:sp>
      <p:pic>
        <p:nvPicPr>
          <p:cNvPr id="4" name="Picture 3" descr="Student class that stores a student name and average. Line 38, indented once: forward slash, forward slash, returns the student, apostrophe, s letter grade comma based on the average. Line 39, indented once: string letter grade. Line 40, indented once: left brace. Line 41, indented twice: get. Line 42, indented twice: left brace. Line 43, indented 3 times: string letter grade, = string period empty semicolon, forward slash, forward slash, string period empty is, open quotes, close quotes. Line 44, indented 3 times: blank. Line 45, indented 3 times: if, left parenthesis, average greater than sign = 90, right parenthesis. Line 46, indented 3 times: left brace. Line 47, indented 4 times: letter grade, =, open quotes, a, close quotes, semicolon. Line 48, indented 3 times: right brace. Line 49, indented 3 times: else if, left parenthesis, average greater than sign = 80, right parenthesis. Line 50, indented 3 times: left brace. Line 51, indented 4 times: letter grade, =, open quotes, b, close quotes, semicolon. Line 52, indented 3 times: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82" y="1668406"/>
            <a:ext cx="7889836" cy="3373709"/>
          </a:xfrm>
          <a:prstGeom prst="rect">
            <a:avLst/>
          </a:prstGeom>
        </p:spPr>
      </p:pic>
    </p:spTree>
    <p:extLst>
      <p:ext uri="{BB962C8B-B14F-4D97-AF65-F5344CB8AC3E}">
        <p14:creationId xmlns:p14="http://schemas.microsoft.com/office/powerpoint/2010/main" val="395382376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Figure 5.5 </a:t>
            </a:r>
            <a:r>
              <a:rPr lang="en-US" dirty="0">
                <a:latin typeface="Consolas" panose="020B0609020204030204" pitchFamily="49" charset="0"/>
                <a:cs typeface="Consolas" panose="020B0609020204030204" pitchFamily="49" charset="0"/>
              </a:rPr>
              <a:t>Student</a:t>
            </a:r>
            <a:r>
              <a:rPr lang="en-US" dirty="0" smtClean="0"/>
              <a:t> </a:t>
            </a:r>
            <a:r>
              <a:rPr lang="en-US" dirty="0"/>
              <a:t>Class That Stores a Student Name and Average </a:t>
            </a:r>
            <a:r>
              <a:rPr lang="en-US" sz="2000" b="0" dirty="0" smtClean="0"/>
              <a:t>(4 </a:t>
            </a:r>
            <a:r>
              <a:rPr lang="en-US" sz="2000" b="0" dirty="0"/>
              <a:t>of 4)</a:t>
            </a:r>
            <a:endParaRPr lang="en-US" dirty="0"/>
          </a:p>
        </p:txBody>
      </p:sp>
      <p:pic>
        <p:nvPicPr>
          <p:cNvPr id="4" name="Picture 3" descr="Student class that stores a student name and average. Line 53, indented 3 times: else if, left parenthesis, average greater than sign = 70, right parenthesis. Line 54, indented 3 times: left brace. Line 55, indented 4 times: letter grade, =, open quotes, c, close quotes, semicolon. Line 56, indented 3 times: right brace. Line 57, indented 3 times: else if, left parenthesis, average greater than sign = 60, right parenthesis. Line 58, indented 3 times: left brace. Line 59, indented 4 times: letter grade, =, open quotes, d, close quotes, semicolon. Line 60, indented 3 times: right brace. Line 61, indented 3 times: else. Line 62, indented 3 times: left brace. Line 63, indented 4 times: letter grade, =, open quotes, f, close quotes, semicolon. Line 64, indented 3 times: right brace. Line 65, indented 3 times: blank. Line 66, indented 3 times: return letter grade, semicolon. Line 67, indented twice: right brace. Line 68, indented once: right brace. Line 69: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82" y="1565844"/>
            <a:ext cx="7889836" cy="3748565"/>
          </a:xfrm>
          <a:prstGeom prst="rect">
            <a:avLst/>
          </a:prstGeom>
        </p:spPr>
      </p:pic>
    </p:spTree>
    <p:extLst>
      <p:ext uri="{BB962C8B-B14F-4D97-AF65-F5344CB8AC3E}">
        <p14:creationId xmlns:p14="http://schemas.microsoft.com/office/powerpoint/2010/main" val="364482484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smtClean="0"/>
              <a:t>Figure 5.6 Create </a:t>
            </a:r>
            <a:r>
              <a:rPr lang="en-US" dirty="0"/>
              <a:t>and Test </a:t>
            </a:r>
            <a:r>
              <a:rPr lang="en-US" dirty="0">
                <a:latin typeface="Consolas" panose="020B0609020204030204" pitchFamily="49" charset="0"/>
                <a:cs typeface="Consolas" panose="020B0609020204030204" pitchFamily="49" charset="0"/>
              </a:rPr>
              <a:t>Student</a:t>
            </a:r>
            <a:r>
              <a:rPr lang="en-US" dirty="0" smtClean="0"/>
              <a:t> Objects</a:t>
            </a:r>
            <a:endParaRPr lang="en-US" dirty="0"/>
          </a:p>
        </p:txBody>
      </p:sp>
      <p:pic>
        <p:nvPicPr>
          <p:cNvPr id="4" name="Picture 3" descr="Create and test Student objects. Program code. Line 1: forward slash, forward slash, f i g, period, 5, period, 6, colon, student test, period, c s. Line 2: forward slash, forward slash, create and test student objects period. Line 3: using system semicolon. Line 3: blank. Line 5: class student test. Line 6: left brace. Line 7, indented once: static void main, left parenthesis, right parenthesis. Line 8, indented once: left brace. Line 9, indented twice: student student 1 = new student, left parenthesis, open quotes, jane green, close quotes, comma 93 right parenthesis semicolon. Line 10, indented twice: student student 2 = new student, left parenthesis, open quotes, john blue, close quotes, comma 72 right parenthesis semicolon. Line 11, indented twice: Blank. Line 12, indented twice: console, period, write, left parenthesis, dollar sign, open quotes, left brace, student 1, period, name, right brace, apostrophe s letter grade equivalent of, close quotes, right parenthesis semicolon. Line 13, indented twice: console, period, write line, left parenthesis, dollar sign, open quotes, left brace, student1, period, average, right brace, is, left brace, student 1, period, letter grade, right brace, close quotes, right parenthesis semicolon. Line 14, indented twice: console, period, write, left parenthesis, dollar sign, open quotes, left brace, student 2, period, name, right brace, apostrophe s letter grade equivalent of, close quotes, right parenthesis semicolon. Line 15, indented twice: console, period, write line, left parenthesis, dollar sign open quotes, left brace, student 2, period, average, right brace, is, left brace, student 2, period, letter grade, right brace, close quotes, right parenthesis semicolon. Line 16, indented once: right brace. Line 17: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716" y="1580925"/>
            <a:ext cx="7486568" cy="4163448"/>
          </a:xfrm>
          <a:prstGeom prst="rect">
            <a:avLst/>
          </a:prstGeom>
        </p:spPr>
      </p:pic>
    </p:spTree>
    <p:extLst>
      <p:ext uri="{BB962C8B-B14F-4D97-AF65-F5344CB8AC3E}">
        <p14:creationId xmlns:p14="http://schemas.microsoft.com/office/powerpoint/2010/main" val="2422415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5.8 </a:t>
            </a:r>
            <a:r>
              <a:rPr lang="en-US" dirty="0" smtClean="0">
                <a:latin typeface="Consolas" panose="020B0609020204030204" pitchFamily="49" charset="0"/>
                <a:cs typeface="Consolas" panose="020B0609020204030204" pitchFamily="49" charset="0"/>
              </a:rPr>
              <a:t>while</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Iteration </a:t>
            </a:r>
            <a:r>
              <a:rPr lang="en-US" dirty="0" smtClean="0">
                <a:latin typeface="Times New Roman" panose="02020603050405020304" pitchFamily="18" charset="0"/>
                <a:cs typeface="Times New Roman" panose="02020603050405020304" pitchFamily="18" charset="0"/>
              </a:rPr>
              <a:t>Statement </a:t>
            </a:r>
            <a:r>
              <a:rPr lang="en-US" sz="2000" b="0" dirty="0" smtClean="0">
                <a:latin typeface="Times New Roman" panose="02020603050405020304" pitchFamily="18" charset="0"/>
                <a:cs typeface="Times New Roman" panose="02020603050405020304" pitchFamily="18" charset="0"/>
              </a:rPr>
              <a:t>(1 of 2)</a:t>
            </a:r>
            <a:endParaRPr lang="en-US" b="0"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idx="1"/>
          </p:nvPr>
        </p:nvSpPr>
        <p:spPr>
          <a:xfrm>
            <a:off x="457200" y="1600201"/>
            <a:ext cx="8229600" cy="1578182"/>
          </a:xfrm>
        </p:spPr>
        <p:txBody>
          <a:bodyPr/>
          <a:lstStyle/>
          <a:p>
            <a:r>
              <a:rPr lang="en-US" altLang="en-US" sz="2200" dirty="0" smtClean="0">
                <a:latin typeface="+mn-lt"/>
              </a:rPr>
              <a:t>A iteration statement allows you to specify that an app should repeat an action:</a:t>
            </a:r>
          </a:p>
          <a:p>
            <a:r>
              <a:rPr lang="en-US" altLang="en-US" sz="2200" dirty="0" smtClean="0">
                <a:latin typeface="+mn-lt"/>
              </a:rPr>
              <a:t>While there are more items on my shopping list</a:t>
            </a:r>
          </a:p>
          <a:p>
            <a:pPr marL="0" indent="496888">
              <a:spcBef>
                <a:spcPts val="0"/>
              </a:spcBef>
              <a:buNone/>
            </a:pPr>
            <a:r>
              <a:rPr lang="en-US" altLang="en-US" sz="2200" dirty="0" smtClean="0">
                <a:latin typeface="+mn-lt"/>
              </a:rPr>
              <a:t>put next item in cart and cross it off my list</a:t>
            </a:r>
          </a:p>
        </p:txBody>
      </p:sp>
      <p:sp>
        <p:nvSpPr>
          <p:cNvPr id="3" name="Content Placeholder 2"/>
          <p:cNvSpPr>
            <a:spLocks noGrp="1"/>
          </p:cNvSpPr>
          <p:nvPr>
            <p:ph sz="quarter" idx="13"/>
          </p:nvPr>
        </p:nvSpPr>
        <p:spPr>
          <a:xfrm>
            <a:off x="454025" y="3249703"/>
            <a:ext cx="2797175" cy="440646"/>
          </a:xfrm>
        </p:spPr>
        <p:txBody>
          <a:bodyPr/>
          <a:lstStyle/>
          <a:p>
            <a:r>
              <a:rPr lang="en-US" altLang="en-US" sz="2400" dirty="0">
                <a:latin typeface="+mn-lt"/>
              </a:rPr>
              <a:t>As an example of</a:t>
            </a:r>
            <a:endParaRPr lang="en-US" sz="2400" dirty="0">
              <a:latin typeface="+mn-lt"/>
            </a:endParaRPr>
          </a:p>
        </p:txBody>
      </p:sp>
      <p:graphicFrame>
        <p:nvGraphicFramePr>
          <p:cNvPr id="10" name="Object 9" descr="C sharp's"/>
          <p:cNvGraphicFramePr>
            <a:graphicFrameLocks noChangeAspect="1"/>
          </p:cNvGraphicFramePr>
          <p:nvPr>
            <p:extLst>
              <p:ext uri="{D42A27DB-BD31-4B8C-83A1-F6EECF244321}">
                <p14:modId xmlns:p14="http://schemas.microsoft.com/office/powerpoint/2010/main" val="2513762933"/>
              </p:ext>
            </p:extLst>
          </p:nvPr>
        </p:nvGraphicFramePr>
        <p:xfrm>
          <a:off x="3249122" y="3389042"/>
          <a:ext cx="651288" cy="337706"/>
        </p:xfrm>
        <a:graphic>
          <a:graphicData uri="http://schemas.openxmlformats.org/presentationml/2006/ole">
            <mc:AlternateContent xmlns:mc="http://schemas.openxmlformats.org/markup-compatibility/2006">
              <mc:Choice xmlns:v="urn:schemas-microsoft-com:vml" Requires="v">
                <p:oleObj spid="_x0000_s16543" name="Equation" r:id="rId3" imgW="342720" imgH="177480" progId="Equation.DSMT4">
                  <p:embed/>
                </p:oleObj>
              </mc:Choice>
              <mc:Fallback>
                <p:oleObj name="Equation" r:id="rId3" imgW="342720" imgH="177480" progId="Equation.DSMT4">
                  <p:embed/>
                  <p:pic>
                    <p:nvPicPr>
                      <p:cNvPr id="0" name=""/>
                      <p:cNvPicPr/>
                      <p:nvPr/>
                    </p:nvPicPr>
                    <p:blipFill>
                      <a:blip r:embed="rId4"/>
                      <a:stretch>
                        <a:fillRect/>
                      </a:stretch>
                    </p:blipFill>
                    <p:spPr>
                      <a:xfrm>
                        <a:off x="3249122" y="3389042"/>
                        <a:ext cx="651288" cy="337706"/>
                      </a:xfrm>
                      <a:prstGeom prst="rect">
                        <a:avLst/>
                      </a:prstGeom>
                    </p:spPr>
                  </p:pic>
                </p:oleObj>
              </mc:Fallback>
            </mc:AlternateContent>
          </a:graphicData>
        </a:graphic>
      </p:graphicFrame>
      <p:sp>
        <p:nvSpPr>
          <p:cNvPr id="6" name="Content Placeholder 5"/>
          <p:cNvSpPr>
            <a:spLocks noGrp="1"/>
          </p:cNvSpPr>
          <p:nvPr>
            <p:ph sz="quarter" idx="14"/>
          </p:nvPr>
        </p:nvSpPr>
        <p:spPr>
          <a:xfrm>
            <a:off x="3916268" y="3237799"/>
            <a:ext cx="4767358" cy="470015"/>
          </a:xfrm>
        </p:spPr>
        <p:txBody>
          <a:bodyPr/>
          <a:lstStyle/>
          <a:p>
            <a:pPr marL="432" indent="0">
              <a:buNone/>
            </a:pPr>
            <a:r>
              <a:rPr lang="en-US" altLang="en-US" sz="2400" dirty="0">
                <a:latin typeface="Consolas" panose="020B0609020204030204" pitchFamily="49" charset="0"/>
                <a:cs typeface="Consolas" panose="020B0609020204030204" pitchFamily="49" charset="0"/>
              </a:rPr>
              <a:t>while</a:t>
            </a:r>
            <a:r>
              <a:rPr lang="en-US" altLang="en-US" sz="2400" dirty="0"/>
              <a:t> </a:t>
            </a:r>
            <a:r>
              <a:rPr lang="en-US" altLang="en-US" sz="2400" dirty="0">
                <a:latin typeface="+mn-lt"/>
              </a:rPr>
              <a:t>iteration statement</a:t>
            </a:r>
            <a:r>
              <a:rPr lang="en-US" altLang="en-US" sz="2400" dirty="0" smtClean="0">
                <a:latin typeface="+mn-lt"/>
              </a:rPr>
              <a:t>,</a:t>
            </a:r>
            <a:endParaRPr lang="en-US" sz="2400" dirty="0">
              <a:latin typeface="+mn-lt"/>
            </a:endParaRPr>
          </a:p>
        </p:txBody>
      </p:sp>
      <p:sp>
        <p:nvSpPr>
          <p:cNvPr id="7" name="Content Placeholder 6"/>
          <p:cNvSpPr>
            <a:spLocks noGrp="1"/>
          </p:cNvSpPr>
          <p:nvPr>
            <p:ph sz="quarter" idx="15"/>
          </p:nvPr>
        </p:nvSpPr>
        <p:spPr>
          <a:xfrm>
            <a:off x="454025" y="3638210"/>
            <a:ext cx="8229600" cy="801017"/>
          </a:xfrm>
        </p:spPr>
        <p:txBody>
          <a:bodyPr/>
          <a:lstStyle/>
          <a:p>
            <a:pPr marL="261938" indent="0">
              <a:buNone/>
            </a:pPr>
            <a:r>
              <a:rPr lang="en-US" altLang="en-US" sz="2400" dirty="0" smtClean="0"/>
              <a:t>Consider </a:t>
            </a:r>
            <a:r>
              <a:rPr lang="en-US" altLang="en-US" sz="2400" dirty="0" smtClean="0">
                <a:latin typeface="+mn-lt"/>
              </a:rPr>
              <a:t>a </a:t>
            </a:r>
            <a:r>
              <a:rPr lang="en-US" altLang="en-US" sz="2400" dirty="0">
                <a:latin typeface="+mn-lt"/>
              </a:rPr>
              <a:t>code segment designed to find the first power of 3 larger than 100</a:t>
            </a:r>
            <a:r>
              <a:rPr lang="en-US" altLang="en-US" sz="2400" dirty="0" smtClean="0">
                <a:latin typeface="+mn-lt"/>
              </a:rPr>
              <a:t>:</a:t>
            </a:r>
            <a:endParaRPr lang="en-US" altLang="en-US" sz="2400" dirty="0">
              <a:latin typeface="+mn-lt"/>
            </a:endParaRPr>
          </a:p>
        </p:txBody>
      </p:sp>
      <p:pic>
        <p:nvPicPr>
          <p:cNvPr id="2" name="Picture 1" descr="Code has 6 lines, as follows. Line 1. I n t product equals 3 semicolon. Line 2. Blank. Line 3. While left parenthesis product left angle bracket equals 100 right parenthesis. Line 4. Left brace. Line 5, indented once. Product = 3 asterisk product semicolon. Line 6. Right brac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6106" y="4575723"/>
            <a:ext cx="3442645" cy="1773802"/>
          </a:xfrm>
          <a:prstGeom prst="rect">
            <a:avLst/>
          </a:prstGeom>
        </p:spPr>
      </p:pic>
    </p:spTree>
    <p:extLst>
      <p:ext uri="{BB962C8B-B14F-4D97-AF65-F5344CB8AC3E}">
        <p14:creationId xmlns:p14="http://schemas.microsoft.com/office/powerpoint/2010/main" val="165034980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Programming Error 5.2</a:t>
            </a:r>
          </a:p>
        </p:txBody>
      </p:sp>
      <p:sp>
        <p:nvSpPr>
          <p:cNvPr id="3" name="Text Placeholder 2"/>
          <p:cNvSpPr>
            <a:spLocks noGrp="1"/>
          </p:cNvSpPr>
          <p:nvPr>
            <p:ph type="body" idx="1"/>
          </p:nvPr>
        </p:nvSpPr>
        <p:spPr/>
        <p:txBody>
          <a:bodyPr/>
          <a:lstStyle/>
          <a:p>
            <a:pPr marL="0" indent="0">
              <a:buNone/>
            </a:pPr>
            <a:r>
              <a:rPr lang="en-US" sz="2400" dirty="0">
                <a:latin typeface="+mn-lt"/>
              </a:rPr>
              <a:t>Not providing in the body of a </a:t>
            </a:r>
            <a:r>
              <a:rPr lang="en-US" sz="2400" dirty="0">
                <a:latin typeface="Consolas" panose="020B0609020204030204" pitchFamily="49" charset="0"/>
                <a:cs typeface="Consolas" panose="020B0609020204030204" pitchFamily="49" charset="0"/>
              </a:rPr>
              <a:t>while</a:t>
            </a:r>
            <a:r>
              <a:rPr lang="en-US" sz="2400" dirty="0">
                <a:latin typeface="+mn-lt"/>
              </a:rPr>
              <a:t> statement an action that eventually causes the </a:t>
            </a:r>
            <a:r>
              <a:rPr lang="en-US" sz="2400" dirty="0" smtClean="0">
                <a:latin typeface="+mn-lt"/>
              </a:rPr>
              <a:t>condition in </a:t>
            </a:r>
            <a:r>
              <a:rPr lang="en-US" sz="2400" dirty="0">
                <a:latin typeface="+mn-lt"/>
              </a:rPr>
              <a:t>the </a:t>
            </a:r>
            <a:r>
              <a:rPr lang="en-US" sz="2400" dirty="0">
                <a:latin typeface="Consolas" panose="020B0609020204030204" pitchFamily="49" charset="0"/>
                <a:cs typeface="Consolas" panose="020B0609020204030204" pitchFamily="49" charset="0"/>
              </a:rPr>
              <a:t>while</a:t>
            </a:r>
            <a:r>
              <a:rPr lang="en-US" sz="2400" dirty="0">
                <a:latin typeface="+mn-lt"/>
              </a:rPr>
              <a:t> to become false results in a logic error called an </a:t>
            </a:r>
            <a:r>
              <a:rPr lang="en-US" sz="2400" b="1" dirty="0">
                <a:latin typeface="+mn-lt"/>
              </a:rPr>
              <a:t>infinite loop </a:t>
            </a:r>
            <a:r>
              <a:rPr lang="en-US" sz="2400" dirty="0">
                <a:latin typeface="+mn-lt"/>
              </a:rPr>
              <a:t>(the </a:t>
            </a:r>
            <a:r>
              <a:rPr lang="en-US" sz="2400" dirty="0" smtClean="0">
                <a:latin typeface="+mn-lt"/>
              </a:rPr>
              <a:t>loop never </a:t>
            </a:r>
            <a:r>
              <a:rPr lang="en-US" sz="2400" dirty="0">
                <a:latin typeface="+mn-lt"/>
              </a:rPr>
              <a:t>terminates). This often will make your program appear to “hang.”</a:t>
            </a:r>
          </a:p>
        </p:txBody>
      </p:sp>
    </p:spTree>
    <p:extLst>
      <p:ext uri="{BB962C8B-B14F-4D97-AF65-F5344CB8AC3E}">
        <p14:creationId xmlns:p14="http://schemas.microsoft.com/office/powerpoint/2010/main" val="34410443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5.8 </a:t>
            </a:r>
            <a:r>
              <a:rPr lang="en-US" dirty="0">
                <a:latin typeface="Consolas" panose="020B0609020204030204" pitchFamily="49" charset="0"/>
                <a:cs typeface="Consolas" panose="020B0609020204030204" pitchFamily="49" charset="0"/>
              </a:rPr>
              <a:t>while</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Iteration Statement </a:t>
            </a:r>
            <a:r>
              <a:rPr lang="en-US" sz="2000" b="0" dirty="0" smtClean="0">
                <a:latin typeface="Times New Roman" panose="02020603050405020304" pitchFamily="18" charset="0"/>
                <a:cs typeface="Times New Roman" panose="02020603050405020304" pitchFamily="18" charset="0"/>
              </a:rPr>
              <a:t>(2 </a:t>
            </a:r>
            <a:r>
              <a:rPr lang="en-US" sz="2000" b="0" dirty="0">
                <a:latin typeface="Times New Roman" panose="02020603050405020304" pitchFamily="18" charset="0"/>
                <a:cs typeface="Times New Roman" panose="02020603050405020304" pitchFamily="18" charset="0"/>
              </a:rPr>
              <a:t>of 2)</a:t>
            </a:r>
            <a:endParaRPr lang="en-US" dirty="0"/>
          </a:p>
        </p:txBody>
      </p:sp>
      <p:sp>
        <p:nvSpPr>
          <p:cNvPr id="3" name="Text Placeholder 2"/>
          <p:cNvSpPr>
            <a:spLocks noGrp="1"/>
          </p:cNvSpPr>
          <p:nvPr>
            <p:ph type="body" idx="1"/>
          </p:nvPr>
        </p:nvSpPr>
        <p:spPr/>
        <p:txBody>
          <a:bodyPr/>
          <a:lstStyle/>
          <a:p>
            <a:r>
              <a:rPr lang="en-US" sz="2400" dirty="0">
                <a:latin typeface="+mn-lt"/>
              </a:rPr>
              <a:t>The </a:t>
            </a:r>
            <a:r>
              <a:rPr lang="en-US" sz="2400" dirty="0" smtClean="0">
                <a:latin typeface="+mn-lt"/>
              </a:rPr>
              <a:t>U</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L </a:t>
            </a:r>
            <a:r>
              <a:rPr lang="en-US" sz="2400" dirty="0">
                <a:latin typeface="+mn-lt"/>
              </a:rPr>
              <a:t>activity diagram in </a:t>
            </a:r>
            <a:r>
              <a:rPr lang="en-US" sz="2400" dirty="0" smtClean="0">
                <a:latin typeface="+mn-lt"/>
              </a:rPr>
              <a:t>Figure </a:t>
            </a:r>
            <a:r>
              <a:rPr lang="en-US" sz="2400" dirty="0">
                <a:latin typeface="+mn-lt"/>
              </a:rPr>
              <a:t>5.7 illustrates the flow of control in the preceding </a:t>
            </a:r>
            <a:r>
              <a:rPr lang="en-US" sz="2400" dirty="0">
                <a:latin typeface="Consolas" panose="020B0609020204030204" pitchFamily="49" charset="0"/>
                <a:cs typeface="Consolas" panose="020B0609020204030204" pitchFamily="49" charset="0"/>
              </a:rPr>
              <a:t>while</a:t>
            </a:r>
            <a:r>
              <a:rPr lang="en-US" sz="2400" dirty="0">
                <a:latin typeface="+mn-lt"/>
              </a:rPr>
              <a:t> statement</a:t>
            </a:r>
            <a:r>
              <a:rPr lang="en-US" sz="2400" dirty="0" smtClean="0">
                <a:latin typeface="+mn-lt"/>
              </a:rPr>
              <a:t>.</a:t>
            </a:r>
            <a:endParaRPr lang="en-US" sz="2400" dirty="0">
              <a:latin typeface="+mn-lt"/>
            </a:endParaRPr>
          </a:p>
          <a:p>
            <a:r>
              <a:rPr lang="en-US" sz="2400" dirty="0">
                <a:latin typeface="+mn-lt"/>
              </a:rPr>
              <a:t>This diagram introduces the </a:t>
            </a:r>
            <a:r>
              <a:rPr lang="en-US" sz="2400" dirty="0"/>
              <a:t>U</a:t>
            </a:r>
            <a:r>
              <a:rPr lang="en-US" sz="100" dirty="0"/>
              <a:t> </a:t>
            </a:r>
            <a:r>
              <a:rPr lang="en-US" sz="2400" dirty="0"/>
              <a:t>M</a:t>
            </a:r>
            <a:r>
              <a:rPr lang="en-US" sz="100" dirty="0"/>
              <a:t> </a:t>
            </a:r>
            <a:r>
              <a:rPr lang="en-US" sz="2400" dirty="0" smtClean="0"/>
              <a:t>L</a:t>
            </a:r>
            <a:r>
              <a:rPr lang="en-US" sz="2400" dirty="0" smtClean="0">
                <a:latin typeface="+mn-lt"/>
              </a:rPr>
              <a:t>’s </a:t>
            </a:r>
            <a:r>
              <a:rPr lang="en-US" sz="2400" b="1" dirty="0">
                <a:latin typeface="+mn-lt"/>
              </a:rPr>
              <a:t>merge symbol</a:t>
            </a:r>
            <a:r>
              <a:rPr lang="en-US" sz="2400" dirty="0" smtClean="0">
                <a:latin typeface="+mn-lt"/>
              </a:rPr>
              <a:t>.</a:t>
            </a:r>
            <a:endParaRPr lang="en-US" sz="2400" dirty="0">
              <a:latin typeface="+mn-lt"/>
            </a:endParaRPr>
          </a:p>
          <a:p>
            <a:r>
              <a:rPr lang="en-US" sz="2400" dirty="0">
                <a:latin typeface="+mn-lt"/>
              </a:rPr>
              <a:t>The </a:t>
            </a:r>
            <a:r>
              <a:rPr lang="en-US" sz="2400" dirty="0"/>
              <a:t>U</a:t>
            </a:r>
            <a:r>
              <a:rPr lang="en-US" sz="100" dirty="0"/>
              <a:t> </a:t>
            </a:r>
            <a:r>
              <a:rPr lang="en-US" sz="2400" dirty="0"/>
              <a:t>M</a:t>
            </a:r>
            <a:r>
              <a:rPr lang="en-US" sz="100" dirty="0"/>
              <a:t> </a:t>
            </a:r>
            <a:r>
              <a:rPr lang="en-US" sz="2400" dirty="0"/>
              <a:t>L</a:t>
            </a:r>
            <a:r>
              <a:rPr lang="en-US" sz="2400" dirty="0" smtClean="0">
                <a:latin typeface="+mn-lt"/>
              </a:rPr>
              <a:t> </a:t>
            </a:r>
            <a:r>
              <a:rPr lang="en-US" sz="2400" dirty="0">
                <a:latin typeface="+mn-lt"/>
              </a:rPr>
              <a:t>represents </a:t>
            </a:r>
            <a:r>
              <a:rPr lang="en-US" sz="2400" b="1" dirty="0">
                <a:latin typeface="+mn-lt"/>
              </a:rPr>
              <a:t>both </a:t>
            </a:r>
            <a:r>
              <a:rPr lang="en-US" sz="2400" dirty="0">
                <a:latin typeface="+mn-lt"/>
              </a:rPr>
              <a:t>the merge symbol and the decision symbol as diamonds</a:t>
            </a:r>
            <a:r>
              <a:rPr lang="en-US" sz="2400" dirty="0" smtClean="0">
                <a:latin typeface="+mn-lt"/>
              </a:rPr>
              <a:t>.</a:t>
            </a:r>
            <a:endParaRPr lang="en-US" sz="2400" dirty="0">
              <a:latin typeface="+mn-lt"/>
            </a:endParaRPr>
          </a:p>
          <a:p>
            <a:r>
              <a:rPr lang="en-US" sz="2400" dirty="0">
                <a:latin typeface="+mn-lt"/>
              </a:rPr>
              <a:t>The merge symbol joins multiple flows of activity into one</a:t>
            </a:r>
            <a:r>
              <a:rPr lang="en-US" sz="2400" dirty="0" smtClean="0">
                <a:latin typeface="+mn-lt"/>
              </a:rPr>
              <a:t>.</a:t>
            </a:r>
            <a:endParaRPr lang="en-US" sz="2400" dirty="0">
              <a:latin typeface="+mn-lt"/>
            </a:endParaRPr>
          </a:p>
          <a:p>
            <a:pPr lvl="1"/>
            <a:r>
              <a:rPr lang="en-US" sz="2400" dirty="0">
                <a:latin typeface="+mn-lt"/>
              </a:rPr>
              <a:t>In this diagram, the merge symbol joins the transitions from the initial state and from the action state, so they both flow into the decision that determines whether the loop should begin (or continue) executing</a:t>
            </a:r>
          </a:p>
        </p:txBody>
      </p:sp>
    </p:spTree>
    <p:extLst>
      <p:ext uri="{BB962C8B-B14F-4D97-AF65-F5344CB8AC3E}">
        <p14:creationId xmlns:p14="http://schemas.microsoft.com/office/powerpoint/2010/main" val="3476917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r>
              <a:rPr lang="en-US" sz="2000" b="0" dirty="0" smtClean="0"/>
              <a:t>(3 </a:t>
            </a:r>
            <a:r>
              <a:rPr lang="en-US" sz="2000" b="0" dirty="0"/>
              <a:t>of </a:t>
            </a:r>
            <a:r>
              <a:rPr lang="en-US" sz="2000" b="0" dirty="0" smtClean="0"/>
              <a:t>6)</a:t>
            </a:r>
            <a:endParaRPr lang="en-US" dirty="0"/>
          </a:p>
        </p:txBody>
      </p:sp>
      <p:sp>
        <p:nvSpPr>
          <p:cNvPr id="3" name="Text Placeholder 2"/>
          <p:cNvSpPr>
            <a:spLocks noGrp="1"/>
          </p:cNvSpPr>
          <p:nvPr>
            <p:ph type="body" idx="1"/>
          </p:nvPr>
        </p:nvSpPr>
        <p:spPr/>
        <p:txBody>
          <a:bodyPr/>
          <a:lstStyle/>
          <a:p>
            <a:pPr marL="0" indent="0">
              <a:buNone/>
            </a:pPr>
            <a:r>
              <a:rPr lang="en-US" sz="2400" b="1" dirty="0">
                <a:solidFill>
                  <a:schemeClr val="tx2"/>
                </a:solidFill>
                <a:latin typeface="+mn-lt"/>
              </a:rPr>
              <a:t>5.9 </a:t>
            </a:r>
            <a:r>
              <a:rPr lang="en-US" sz="2400" dirty="0">
                <a:latin typeface="+mn-lt"/>
              </a:rPr>
              <a:t>Formulating Algorithms: Counter-Controlled Iteration</a:t>
            </a:r>
          </a:p>
          <a:p>
            <a:pPr marL="487350" lvl="1" indent="0">
              <a:buNone/>
            </a:pPr>
            <a:r>
              <a:rPr lang="en-US" sz="2400" dirty="0">
                <a:solidFill>
                  <a:schemeClr val="tx2"/>
                </a:solidFill>
                <a:latin typeface="+mn-lt"/>
              </a:rPr>
              <a:t>5.9.1</a:t>
            </a:r>
            <a:r>
              <a:rPr lang="en-US" sz="2400" b="1" dirty="0">
                <a:solidFill>
                  <a:schemeClr val="tx2"/>
                </a:solidFill>
                <a:latin typeface="+mn-lt"/>
              </a:rPr>
              <a:t> </a:t>
            </a:r>
            <a:r>
              <a:rPr lang="en-US" sz="2400" dirty="0">
                <a:latin typeface="+mn-lt"/>
              </a:rPr>
              <a:t>Pseudocode Algorithm with Counter-Controlled Iteration</a:t>
            </a:r>
          </a:p>
          <a:p>
            <a:pPr marL="487350" lvl="1" indent="0">
              <a:buNone/>
            </a:pPr>
            <a:r>
              <a:rPr lang="en-US" sz="2400" dirty="0">
                <a:solidFill>
                  <a:schemeClr val="tx2"/>
                </a:solidFill>
                <a:latin typeface="+mn-lt"/>
              </a:rPr>
              <a:t>5.9.2</a:t>
            </a:r>
            <a:r>
              <a:rPr lang="en-US" sz="2400" b="1" dirty="0">
                <a:solidFill>
                  <a:schemeClr val="tx2"/>
                </a:solidFill>
                <a:latin typeface="+mn-lt"/>
              </a:rPr>
              <a:t> </a:t>
            </a:r>
            <a:r>
              <a:rPr lang="en-US" sz="2400" dirty="0">
                <a:latin typeface="+mn-lt"/>
              </a:rPr>
              <a:t>Implementing Counter-Controlled Iteration</a:t>
            </a:r>
          </a:p>
          <a:p>
            <a:pPr marL="487350" lvl="1" indent="0">
              <a:buNone/>
            </a:pPr>
            <a:r>
              <a:rPr lang="en-US" sz="2400" dirty="0">
                <a:solidFill>
                  <a:schemeClr val="tx2"/>
                </a:solidFill>
                <a:latin typeface="+mn-lt"/>
              </a:rPr>
              <a:t>5.9.3</a:t>
            </a:r>
            <a:r>
              <a:rPr lang="en-US" sz="2400" b="1" dirty="0">
                <a:solidFill>
                  <a:schemeClr val="tx2"/>
                </a:solidFill>
                <a:latin typeface="+mn-lt"/>
              </a:rPr>
              <a:t> </a:t>
            </a:r>
            <a:r>
              <a:rPr lang="en-US" sz="2400" dirty="0">
                <a:latin typeface="+mn-lt"/>
              </a:rPr>
              <a:t>Integer Division and </a:t>
            </a:r>
            <a:r>
              <a:rPr lang="en-US" sz="2400" dirty="0" smtClean="0">
                <a:latin typeface="+mn-lt"/>
              </a:rPr>
              <a:t>Truncation</a:t>
            </a:r>
          </a:p>
          <a:p>
            <a:pPr marL="0" indent="0">
              <a:buNone/>
            </a:pPr>
            <a:r>
              <a:rPr lang="en-US" sz="2400" b="1" dirty="0">
                <a:solidFill>
                  <a:schemeClr val="tx2"/>
                </a:solidFill>
                <a:latin typeface="+mn-lt"/>
              </a:rPr>
              <a:t>5.10 </a:t>
            </a:r>
            <a:r>
              <a:rPr lang="en-US" sz="2400" dirty="0">
                <a:latin typeface="+mn-lt"/>
              </a:rPr>
              <a:t>Formulating Algorithms: Sentinel-Controlled Iteration</a:t>
            </a:r>
          </a:p>
          <a:p>
            <a:pPr marL="487350" lvl="1" indent="0">
              <a:buNone/>
            </a:pPr>
            <a:r>
              <a:rPr lang="en-US" sz="2400" dirty="0">
                <a:solidFill>
                  <a:schemeClr val="tx2"/>
                </a:solidFill>
                <a:latin typeface="+mn-lt"/>
              </a:rPr>
              <a:t>5.10.1</a:t>
            </a:r>
            <a:r>
              <a:rPr lang="en-US" sz="2400" b="1" dirty="0">
                <a:solidFill>
                  <a:schemeClr val="tx2"/>
                </a:solidFill>
                <a:latin typeface="+mn-lt"/>
              </a:rPr>
              <a:t> </a:t>
            </a:r>
            <a:r>
              <a:rPr lang="en-US" sz="2400" dirty="0">
                <a:latin typeface="+mn-lt"/>
              </a:rPr>
              <a:t>Top-Down, Stepwise Refinement</a:t>
            </a:r>
            <a:r>
              <a:rPr lang="en-US" sz="2400" dirty="0" smtClean="0">
                <a:latin typeface="+mn-lt"/>
              </a:rPr>
              <a:t>: The </a:t>
            </a:r>
            <a:r>
              <a:rPr lang="en-US" sz="2400" dirty="0">
                <a:latin typeface="+mn-lt"/>
              </a:rPr>
              <a:t>Top and First Refinement</a:t>
            </a:r>
          </a:p>
          <a:p>
            <a:pPr marL="487350" lvl="1" indent="0">
              <a:buNone/>
            </a:pPr>
            <a:r>
              <a:rPr lang="en-US" sz="2400" dirty="0">
                <a:solidFill>
                  <a:schemeClr val="tx2"/>
                </a:solidFill>
                <a:latin typeface="+mn-lt"/>
              </a:rPr>
              <a:t>5.10.2 </a:t>
            </a:r>
            <a:r>
              <a:rPr lang="en-US" sz="2400" dirty="0">
                <a:latin typeface="+mn-lt"/>
              </a:rPr>
              <a:t>Second Refinement</a:t>
            </a:r>
          </a:p>
        </p:txBody>
      </p:sp>
    </p:spTree>
    <p:extLst>
      <p:ext uri="{BB962C8B-B14F-4D97-AF65-F5344CB8AC3E}">
        <p14:creationId xmlns:p14="http://schemas.microsoft.com/office/powerpoint/2010/main" val="355644151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dirty="0" smtClean="0"/>
              <a:t>Figure 5.7 </a:t>
            </a:r>
            <a:r>
              <a:rPr lang="en-US" dirty="0" smtClean="0">
                <a:latin typeface="Consolas" panose="020B0609020204030204" pitchFamily="49" charset="0"/>
                <a:cs typeface="Consolas" panose="020B0609020204030204" pitchFamily="49" charset="0"/>
              </a:rPr>
              <a:t>while</a:t>
            </a:r>
            <a:r>
              <a:rPr lang="en-US" dirty="0" smtClean="0"/>
              <a:t> </a:t>
            </a:r>
            <a:r>
              <a:rPr lang="en-US" dirty="0"/>
              <a:t>Iteration Statement </a:t>
            </a:r>
            <a:r>
              <a:rPr lang="en-US" dirty="0" smtClean="0"/>
              <a:t>U</a:t>
            </a:r>
            <a:r>
              <a:rPr lang="en-US" sz="100" dirty="0" smtClean="0"/>
              <a:t> </a:t>
            </a:r>
            <a:r>
              <a:rPr lang="en-US" dirty="0" smtClean="0"/>
              <a:t>M</a:t>
            </a:r>
            <a:r>
              <a:rPr lang="en-US" sz="100" dirty="0" smtClean="0"/>
              <a:t> </a:t>
            </a:r>
            <a:r>
              <a:rPr lang="en-US" dirty="0" smtClean="0"/>
              <a:t>L </a:t>
            </a:r>
            <a:r>
              <a:rPr lang="en-US" dirty="0"/>
              <a:t>Activity </a:t>
            </a:r>
            <a:r>
              <a:rPr lang="en-US" dirty="0" smtClean="0"/>
              <a:t>Diagram</a:t>
            </a:r>
            <a:endParaRPr lang="en-US" dirty="0"/>
          </a:p>
        </p:txBody>
      </p:sp>
      <p:pic>
        <p:nvPicPr>
          <p:cNvPr id="6" name="Picture 5" descr="A U M L flowchart. Start. Merge. Decision: if product less than sign = 100, triple product value. Corresponding c hash statement: product = 3 times product semi colon. Merge. If product greater than sign 100, en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405" y="1707133"/>
            <a:ext cx="7839191" cy="3542575"/>
          </a:xfrm>
          <a:prstGeom prst="rect">
            <a:avLst/>
          </a:prstGeom>
        </p:spPr>
      </p:pic>
    </p:spTree>
    <p:extLst>
      <p:ext uri="{BB962C8B-B14F-4D97-AF65-F5344CB8AC3E}">
        <p14:creationId xmlns:p14="http://schemas.microsoft.com/office/powerpoint/2010/main" val="13067200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5.9 Formulating </a:t>
            </a:r>
            <a:r>
              <a:rPr lang="en-US" dirty="0"/>
              <a:t>Algorithms: Counter-Controlled Iteration</a:t>
            </a:r>
          </a:p>
        </p:txBody>
      </p:sp>
      <p:sp>
        <p:nvSpPr>
          <p:cNvPr id="5" name="Text Placeholder 4"/>
          <p:cNvSpPr>
            <a:spLocks noGrp="1"/>
          </p:cNvSpPr>
          <p:nvPr>
            <p:ph type="body" idx="1"/>
          </p:nvPr>
        </p:nvSpPr>
        <p:spPr/>
        <p:txBody>
          <a:bodyPr/>
          <a:lstStyle/>
          <a:p>
            <a:r>
              <a:rPr lang="en-US" altLang="en-US" sz="2400" dirty="0" smtClean="0">
                <a:latin typeface="+mn-lt"/>
              </a:rPr>
              <a:t>Consider the following problem statement:</a:t>
            </a:r>
          </a:p>
          <a:p>
            <a:r>
              <a:rPr lang="en-US" altLang="en-US" sz="2400" dirty="0" smtClean="0">
                <a:latin typeface="+mn-lt"/>
              </a:rPr>
              <a:t>A class of 10 students took a quiz. The grades (integers in</a:t>
            </a:r>
          </a:p>
          <a:p>
            <a:r>
              <a:rPr lang="en-US" altLang="en-US" sz="2400" dirty="0" smtClean="0">
                <a:latin typeface="+mn-lt"/>
              </a:rPr>
              <a:t>the range 0 to 100) for this quiz are available to you.</a:t>
            </a:r>
          </a:p>
          <a:p>
            <a:r>
              <a:rPr lang="en-US" altLang="en-US" sz="2400" dirty="0" smtClean="0">
                <a:latin typeface="+mn-lt"/>
              </a:rPr>
              <a:t>Determine the class average on the quiz.</a:t>
            </a:r>
          </a:p>
          <a:p>
            <a:r>
              <a:rPr lang="en-US" altLang="en-US" sz="2400" dirty="0" smtClean="0">
                <a:latin typeface="+mn-lt"/>
              </a:rPr>
              <a:t>The algorithm must input each grade, keep track of the total of all grades input, perform the averaging calculation and display the result.</a:t>
            </a:r>
            <a:endParaRPr lang="en-US" sz="2400" dirty="0">
              <a:latin typeface="+mn-lt"/>
            </a:endParaRPr>
          </a:p>
        </p:txBody>
      </p:sp>
    </p:spTree>
    <p:extLst>
      <p:ext uri="{BB962C8B-B14F-4D97-AF65-F5344CB8AC3E}">
        <p14:creationId xmlns:p14="http://schemas.microsoft.com/office/powerpoint/2010/main" val="22162394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5.9.1 Pseudocode </a:t>
            </a:r>
            <a:r>
              <a:rPr lang="en-US" dirty="0"/>
              <a:t>Algorithm with </a:t>
            </a:r>
            <a:r>
              <a:rPr lang="en-US" dirty="0" smtClean="0"/>
              <a:t>Counter-Controlled </a:t>
            </a:r>
            <a:r>
              <a:rPr lang="en-US" dirty="0"/>
              <a:t>Iteration</a:t>
            </a:r>
          </a:p>
        </p:txBody>
      </p:sp>
      <p:sp>
        <p:nvSpPr>
          <p:cNvPr id="3" name="Text Placeholder 2"/>
          <p:cNvSpPr>
            <a:spLocks noGrp="1"/>
          </p:cNvSpPr>
          <p:nvPr>
            <p:ph type="body" idx="1"/>
          </p:nvPr>
        </p:nvSpPr>
        <p:spPr/>
        <p:txBody>
          <a:bodyPr/>
          <a:lstStyle/>
          <a:p>
            <a:r>
              <a:rPr lang="en-US" sz="2000" dirty="0">
                <a:latin typeface="+mn-lt"/>
              </a:rPr>
              <a:t>Pseudocode Algorithm with Counter-Controlled Iteration</a:t>
            </a:r>
          </a:p>
          <a:p>
            <a:r>
              <a:rPr lang="en-US" sz="2000" dirty="0">
                <a:latin typeface="+mn-lt"/>
              </a:rPr>
              <a:t>We use counter-controlled iteration to input the grades one at a time.</a:t>
            </a:r>
          </a:p>
          <a:p>
            <a:r>
              <a:rPr lang="en-US" sz="2000" dirty="0">
                <a:latin typeface="+mn-lt"/>
              </a:rPr>
              <a:t>A variable called a counter controls the number of times a set of statements will execute.</a:t>
            </a:r>
          </a:p>
          <a:p>
            <a:r>
              <a:rPr lang="en-US" sz="2000" dirty="0">
                <a:latin typeface="+mn-lt"/>
              </a:rPr>
              <a:t>Counter-controlled iteration is often called definite iteration, because the number of iterations is known before the loop begins executing.</a:t>
            </a:r>
          </a:p>
          <a:p>
            <a:r>
              <a:rPr lang="en-US" altLang="en-US" sz="2000" dirty="0">
                <a:latin typeface="+mn-lt"/>
              </a:rPr>
              <a:t>Figure 5.8 expresses the algorithm in pseudocode</a:t>
            </a:r>
            <a:r>
              <a:rPr lang="en-US" altLang="en-US" sz="2000" dirty="0" smtClean="0">
                <a:latin typeface="+mn-lt"/>
              </a:rPr>
              <a:t>.</a:t>
            </a:r>
            <a:endParaRPr lang="en-US" altLang="en-US" sz="2000" dirty="0">
              <a:latin typeface="+mn-lt"/>
            </a:endParaRPr>
          </a:p>
          <a:p>
            <a:r>
              <a:rPr lang="en-US" sz="2000" dirty="0">
                <a:latin typeface="+mn-lt"/>
              </a:rPr>
              <a:t>A </a:t>
            </a:r>
            <a:r>
              <a:rPr lang="en-US" sz="2000" b="1" dirty="0">
                <a:latin typeface="+mn-lt"/>
              </a:rPr>
              <a:t>total</a:t>
            </a:r>
            <a:r>
              <a:rPr lang="en-US" sz="2000" dirty="0">
                <a:latin typeface="+mn-lt"/>
              </a:rPr>
              <a:t> is a variable used to accumulate the sum of several values.</a:t>
            </a:r>
          </a:p>
          <a:p>
            <a:r>
              <a:rPr lang="en-US" sz="2000" dirty="0">
                <a:latin typeface="+mn-lt"/>
              </a:rPr>
              <a:t>A </a:t>
            </a:r>
            <a:r>
              <a:rPr lang="en-US" sz="2000" b="1" dirty="0">
                <a:latin typeface="+mn-lt"/>
              </a:rPr>
              <a:t>counter</a:t>
            </a:r>
            <a:r>
              <a:rPr lang="en-US" sz="2000" dirty="0">
                <a:latin typeface="+mn-lt"/>
              </a:rPr>
              <a:t> is a variable used to </a:t>
            </a:r>
            <a:r>
              <a:rPr lang="en-US" sz="2000" dirty="0" smtClean="0">
                <a:latin typeface="+mn-lt"/>
              </a:rPr>
              <a:t>count</a:t>
            </a:r>
            <a:r>
              <a:rPr lang="en-US" sz="2000" dirty="0">
                <a:latin typeface="+mn-lt"/>
              </a:rPr>
              <a:t>.</a:t>
            </a:r>
          </a:p>
        </p:txBody>
      </p:sp>
    </p:spTree>
    <p:extLst>
      <p:ext uri="{BB962C8B-B14F-4D97-AF65-F5344CB8AC3E}">
        <p14:creationId xmlns:p14="http://schemas.microsoft.com/office/powerpoint/2010/main" val="19592513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467600" cy="1334729"/>
          </a:xfrm>
        </p:spPr>
        <p:txBody>
          <a:bodyPr anchor="b"/>
          <a:lstStyle/>
          <a:p>
            <a:r>
              <a:rPr lang="en-US" sz="3000" dirty="0" smtClean="0"/>
              <a:t>Figure 5.8 Pseudocode </a:t>
            </a:r>
            <a:r>
              <a:rPr lang="en-US" sz="3000" dirty="0"/>
              <a:t>Algorithm That Uses Counter-Controlled Iteration to Solve the Class-Average </a:t>
            </a:r>
            <a:r>
              <a:rPr lang="en-US" sz="3000" dirty="0" smtClean="0"/>
              <a:t>Problem</a:t>
            </a:r>
            <a:endParaRPr lang="en-US" sz="3000" dirty="0"/>
          </a:p>
        </p:txBody>
      </p:sp>
      <p:pic>
        <p:nvPicPr>
          <p:cNvPr id="5" name="Picture 4" descr="Pseudocode algorithm with counter-controlled iteration. A pseudocode algorithm. Line 1: set total to zero. Line 2: set grade counter to one. Line 3: blank. Line 4: while grade counter is less than or equal to 10. Line 5, indented once: prompt the user to enter the next grade. Line 6, indented once: input the next grade. Line 7, indented once: add the grade into the total. Line 8, indented once: add one to the grade counter. Line 9: blank. Line 10: set the class average to the total divided by 10. Line 11: display the class aver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90978"/>
            <a:ext cx="8235225" cy="2983167"/>
          </a:xfrm>
          <a:prstGeom prst="rect">
            <a:avLst/>
          </a:prstGeom>
        </p:spPr>
      </p:pic>
    </p:spTree>
    <p:extLst>
      <p:ext uri="{BB962C8B-B14F-4D97-AF65-F5344CB8AC3E}">
        <p14:creationId xmlns:p14="http://schemas.microsoft.com/office/powerpoint/2010/main" val="42370548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Software Engineering Observation 5.1</a:t>
            </a:r>
          </a:p>
        </p:txBody>
      </p:sp>
      <p:sp>
        <p:nvSpPr>
          <p:cNvPr id="5" name="Text Placeholder 4"/>
          <p:cNvSpPr>
            <a:spLocks noGrp="1"/>
          </p:cNvSpPr>
          <p:nvPr>
            <p:ph type="body" idx="1"/>
          </p:nvPr>
        </p:nvSpPr>
        <p:spPr>
          <a:xfrm>
            <a:off x="457200" y="1600201"/>
            <a:ext cx="8229600" cy="1117590"/>
          </a:xfrm>
        </p:spPr>
        <p:txBody>
          <a:bodyPr/>
          <a:lstStyle/>
          <a:p>
            <a:pPr marL="0" indent="0">
              <a:buNone/>
            </a:pPr>
            <a:r>
              <a:rPr lang="en-US" sz="2400" dirty="0">
                <a:latin typeface="+mn-lt"/>
              </a:rPr>
              <a:t>Experience has shown that the most difficult part of solving a problem on a computer </a:t>
            </a:r>
            <a:r>
              <a:rPr lang="en-US" sz="2400" dirty="0" smtClean="0">
                <a:latin typeface="+mn-lt"/>
              </a:rPr>
              <a:t>is developing </a:t>
            </a:r>
            <a:r>
              <a:rPr lang="en-US" sz="2400" dirty="0">
                <a:latin typeface="+mn-lt"/>
              </a:rPr>
              <a:t>the algorithm for the solution. Once a correct algorithm has been specified</a:t>
            </a:r>
            <a:r>
              <a:rPr lang="en-US" sz="2400" dirty="0" smtClean="0">
                <a:latin typeface="+mn-lt"/>
              </a:rPr>
              <a:t>,</a:t>
            </a:r>
            <a:endParaRPr lang="en-US" sz="2400" dirty="0">
              <a:latin typeface="+mn-lt"/>
            </a:endParaRPr>
          </a:p>
        </p:txBody>
      </p:sp>
      <p:sp>
        <p:nvSpPr>
          <p:cNvPr id="2" name="Content Placeholder 1"/>
          <p:cNvSpPr>
            <a:spLocks noGrp="1"/>
          </p:cNvSpPr>
          <p:nvPr>
            <p:ph sz="quarter" idx="13"/>
          </p:nvPr>
        </p:nvSpPr>
        <p:spPr>
          <a:xfrm>
            <a:off x="431562" y="2697894"/>
            <a:ext cx="2939143" cy="425436"/>
          </a:xfrm>
        </p:spPr>
        <p:txBody>
          <a:bodyPr/>
          <a:lstStyle/>
          <a:p>
            <a:pPr marL="432" indent="0">
              <a:buNone/>
            </a:pPr>
            <a:r>
              <a:rPr lang="en-US" sz="2400" dirty="0">
                <a:latin typeface="+mn-lt"/>
              </a:rPr>
              <a:t>producing a working</a:t>
            </a: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1248677980"/>
              </p:ext>
            </p:extLst>
          </p:nvPr>
        </p:nvGraphicFramePr>
        <p:xfrm>
          <a:off x="3351213" y="2826131"/>
          <a:ext cx="470226" cy="346482"/>
        </p:xfrm>
        <a:graphic>
          <a:graphicData uri="http://schemas.openxmlformats.org/presentationml/2006/ole">
            <mc:AlternateContent xmlns:mc="http://schemas.openxmlformats.org/markup-compatibility/2006">
              <mc:Choice xmlns:v="urn:schemas-microsoft-com:vml" Requires="v">
                <p:oleObj spid="_x0000_s17564" name="Equation" r:id="rId3" imgW="241200" imgH="177480" progId="Equation.DSMT4">
                  <p:embed/>
                </p:oleObj>
              </mc:Choice>
              <mc:Fallback>
                <p:oleObj name="Equation" r:id="rId3" imgW="241200" imgH="177480" progId="Equation.DSMT4">
                  <p:embed/>
                  <p:pic>
                    <p:nvPicPr>
                      <p:cNvPr id="0" name=""/>
                      <p:cNvPicPr/>
                      <p:nvPr/>
                    </p:nvPicPr>
                    <p:blipFill>
                      <a:blip r:embed="rId4"/>
                      <a:stretch>
                        <a:fillRect/>
                      </a:stretch>
                    </p:blipFill>
                    <p:spPr>
                      <a:xfrm>
                        <a:off x="3351213" y="2826131"/>
                        <a:ext cx="470226" cy="346482"/>
                      </a:xfrm>
                      <a:prstGeom prst="rect">
                        <a:avLst/>
                      </a:prstGeom>
                    </p:spPr>
                  </p:pic>
                </p:oleObj>
              </mc:Fallback>
            </mc:AlternateContent>
          </a:graphicData>
        </a:graphic>
      </p:graphicFrame>
      <p:sp>
        <p:nvSpPr>
          <p:cNvPr id="3" name="Content Placeholder 2"/>
          <p:cNvSpPr>
            <a:spLocks noGrp="1"/>
          </p:cNvSpPr>
          <p:nvPr>
            <p:ph sz="quarter" idx="14"/>
          </p:nvPr>
        </p:nvSpPr>
        <p:spPr>
          <a:xfrm>
            <a:off x="3799516" y="2697894"/>
            <a:ext cx="3633788" cy="404358"/>
          </a:xfrm>
        </p:spPr>
        <p:txBody>
          <a:bodyPr/>
          <a:lstStyle/>
          <a:p>
            <a:pPr marL="432" indent="0">
              <a:buNone/>
            </a:pPr>
            <a:r>
              <a:rPr lang="en-US" sz="2400" dirty="0">
                <a:latin typeface="+mn-lt"/>
              </a:rPr>
              <a:t>program from it </a:t>
            </a:r>
            <a:r>
              <a:rPr lang="en-US" sz="2400" dirty="0" smtClean="0">
                <a:latin typeface="+mn-lt"/>
              </a:rPr>
              <a:t>is </a:t>
            </a:r>
            <a:r>
              <a:rPr lang="en-US" sz="2400" dirty="0"/>
              <a:t>usually</a:t>
            </a:r>
            <a:endParaRPr lang="en-US" sz="2400" dirty="0">
              <a:latin typeface="+mn-lt"/>
            </a:endParaRPr>
          </a:p>
        </p:txBody>
      </p:sp>
      <p:sp>
        <p:nvSpPr>
          <p:cNvPr id="6" name="Content Placeholder 5"/>
          <p:cNvSpPr>
            <a:spLocks noGrp="1"/>
          </p:cNvSpPr>
          <p:nvPr>
            <p:ph sz="quarter" idx="15"/>
          </p:nvPr>
        </p:nvSpPr>
        <p:spPr>
          <a:xfrm>
            <a:off x="431562" y="3077795"/>
            <a:ext cx="2317072" cy="437483"/>
          </a:xfrm>
        </p:spPr>
        <p:txBody>
          <a:bodyPr/>
          <a:lstStyle/>
          <a:p>
            <a:pPr marL="0" indent="0">
              <a:buNone/>
            </a:pPr>
            <a:r>
              <a:rPr lang="en-US" sz="2400" dirty="0" smtClean="0">
                <a:latin typeface="+mn-lt"/>
              </a:rPr>
              <a:t>straightforward.</a:t>
            </a:r>
            <a:endParaRPr lang="en-US" sz="2400" dirty="0">
              <a:latin typeface="+mn-lt"/>
            </a:endParaRPr>
          </a:p>
        </p:txBody>
      </p:sp>
    </p:spTree>
    <p:extLst>
      <p:ext uri="{BB962C8B-B14F-4D97-AF65-F5344CB8AC3E}">
        <p14:creationId xmlns:p14="http://schemas.microsoft.com/office/powerpoint/2010/main" val="22115192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5.9.2 Implementing Counter-Controlled </a:t>
            </a:r>
            <a:r>
              <a:rPr lang="en-US" dirty="0" smtClean="0"/>
              <a:t>Iteration </a:t>
            </a:r>
            <a:r>
              <a:rPr lang="en-US" sz="2000" b="0" dirty="0" smtClean="0"/>
              <a:t>(1 of 2)</a:t>
            </a:r>
            <a:endParaRPr lang="en-US" b="0" dirty="0"/>
          </a:p>
        </p:txBody>
      </p:sp>
      <p:sp>
        <p:nvSpPr>
          <p:cNvPr id="3" name="Text Placeholder 2"/>
          <p:cNvSpPr>
            <a:spLocks noGrp="1"/>
          </p:cNvSpPr>
          <p:nvPr>
            <p:ph type="body" idx="1"/>
          </p:nvPr>
        </p:nvSpPr>
        <p:spPr/>
        <p:txBody>
          <a:bodyPr/>
          <a:lstStyle/>
          <a:p>
            <a:r>
              <a:rPr lang="en-US" sz="2400" dirty="0">
                <a:latin typeface="+mn-lt"/>
              </a:rPr>
              <a:t>In </a:t>
            </a:r>
            <a:r>
              <a:rPr lang="en-US" sz="2400" dirty="0" smtClean="0">
                <a:latin typeface="+mn-lt"/>
              </a:rPr>
              <a:t>Figure </a:t>
            </a:r>
            <a:r>
              <a:rPr lang="en-US" sz="2400" dirty="0">
                <a:latin typeface="+mn-lt"/>
              </a:rPr>
              <a:t>5.9, method </a:t>
            </a:r>
            <a:r>
              <a:rPr lang="en-US" sz="2400" dirty="0">
                <a:latin typeface="Consolas" panose="020B0609020204030204" pitchFamily="49" charset="0"/>
                <a:cs typeface="Consolas" panose="020B0609020204030204" pitchFamily="49" charset="0"/>
              </a:rPr>
              <a:t>Main</a:t>
            </a:r>
            <a:r>
              <a:rPr lang="en-US" sz="2400" dirty="0">
                <a:latin typeface="+mn-lt"/>
                <a:cs typeface="Consolas" panose="020B0609020204030204" pitchFamily="49" charset="0"/>
              </a:rPr>
              <a:t> </a:t>
            </a:r>
            <a:r>
              <a:rPr lang="en-US" sz="2400" dirty="0">
                <a:latin typeface="+mn-lt"/>
              </a:rPr>
              <a:t>implements the class-averaging algorithm described by the pseudocode in —it allows the user to enter 10 grades, then calculates and displays the average</a:t>
            </a:r>
          </a:p>
        </p:txBody>
      </p:sp>
    </p:spTree>
    <p:extLst>
      <p:ext uri="{BB962C8B-B14F-4D97-AF65-F5344CB8AC3E}">
        <p14:creationId xmlns:p14="http://schemas.microsoft.com/office/powerpoint/2010/main" val="13410211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sz="3200" dirty="0" smtClean="0"/>
              <a:t>Figure 5.9 Solving </a:t>
            </a:r>
            <a:r>
              <a:rPr lang="en-US" sz="3200" dirty="0"/>
              <a:t>the Class-Average Problem Using Counter-Controlled </a:t>
            </a:r>
            <a:r>
              <a:rPr lang="en-US" sz="3200" dirty="0" smtClean="0"/>
              <a:t>Iteration </a:t>
            </a:r>
            <a:r>
              <a:rPr lang="en-US" sz="2000" b="0" dirty="0" smtClean="0"/>
              <a:t>(1 </a:t>
            </a:r>
            <a:r>
              <a:rPr lang="en-US" sz="2000" b="0" dirty="0"/>
              <a:t>of </a:t>
            </a:r>
            <a:r>
              <a:rPr lang="en-US" sz="2000" b="0" dirty="0" smtClean="0"/>
              <a:t>3)</a:t>
            </a:r>
            <a:endParaRPr lang="en-US" b="0" dirty="0"/>
          </a:p>
        </p:txBody>
      </p:sp>
      <p:pic>
        <p:nvPicPr>
          <p:cNvPr id="7" name="Picture 6" descr="Implementing counter-controlled iteration. Program code. Line 1: forward slash, forward slash, fig, period, 5, period, 9, colon, class average, period, c s. Line 2: forward slash, forward slash, solving the class-average problem using counter-controlled iteration, point. Line 3: using system, semi colon. Line 4: blank. Line 5: class class average. Line 6: left brace. Line 7, indented once: static void main, left parenthesis, right parenthesis. Line 8, indented once: left brace. Line 9, indented twice: forward slash, forward slash, initialization phase. Line 10, indented twice: i n t, total = 0, semi colon, forward slash, forward slash, initialize sum of grades entered by the user. Line 11, indented twice: i n t, grade counter, = 1, semi colon, forward slash, forward slash, initialize grade hash to be entered next. Line 12, indented twice: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575" y="1770926"/>
            <a:ext cx="8235225" cy="2647036"/>
          </a:xfrm>
          <a:prstGeom prst="rect">
            <a:avLst/>
          </a:prstGeom>
        </p:spPr>
      </p:pic>
    </p:spTree>
    <p:extLst>
      <p:ext uri="{BB962C8B-B14F-4D97-AF65-F5344CB8AC3E}">
        <p14:creationId xmlns:p14="http://schemas.microsoft.com/office/powerpoint/2010/main" val="24776148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sz="3200" dirty="0"/>
              <a:t>Figure 5.9 Solving the Class-Average Problem Using Counter-Controlled Iteration </a:t>
            </a:r>
            <a:r>
              <a:rPr lang="en-US" sz="2000" b="0" dirty="0" smtClean="0"/>
              <a:t>(2 </a:t>
            </a:r>
            <a:r>
              <a:rPr lang="en-US" sz="2000" b="0" dirty="0"/>
              <a:t>of 3)</a:t>
            </a:r>
            <a:endParaRPr lang="en-US" dirty="0"/>
          </a:p>
        </p:txBody>
      </p:sp>
      <p:pic>
        <p:nvPicPr>
          <p:cNvPr id="4" name="Picture 3" descr="Implementing counter-controlled iteration. Line 13, indented twice: forward slash, forward slash, processing phase uses counter-controlled iteration. Line 14, indented twice: while, left parenthesis, grade counter, less than sign= 10, right parenthesis, forward slash, forward slash, loop 10 times. Line 15, indented twice: left brace. Line 16, indented three times: console, period, write, left parenthesis, open quotes, enter grade, colon, close quotes, right parenthesis, semi colon, forward slash, forward slash, prompt. Line 17, indented three times: i n t, grade = i n t, period, parse, left parenthesis, console, period, read line, left parenthesis, right parenthesis, right parenthesis, semi colon, forward slash, forward slash, input grade. Line 18, indented three times: total = total + grade, semi colon, forward slash, forward slash, add the grade to total. Line 19, indented three times: grade counter, = grade counter, + 1, semi colon, forward slash, forward slash, increment the counter by 1. Line 20, indented twice: right brace. Line 21, indented twice: blank. Line 22, indented twice: forward slash, forward slash, termination phase. Line 23, indented twice: i n t, average = total, division slash, 10, semi colon, forward slash, forward slash, integer division yields integer result. Line 24, indented twice: blank. Line 25, indented twice: forward slash, forward slash, display total and average of grades. Line 26, indented twice: console, period, write line, left parenthesis, dollar sign, open quotes, back slash, n total of all 10 grades is, left brace, total, right brace, close quotes, right parenthesis, semi colon. Line 27, indented twice: console, period, write line, left parenthesis, dollar sign, open quotes, class average is, left brace, average, right brace, close quotes, right parenthesis, semi colon. Line 28, indented once: right brace. Line 29: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575" y="1713126"/>
            <a:ext cx="8235225" cy="3893529"/>
          </a:xfrm>
          <a:prstGeom prst="rect">
            <a:avLst/>
          </a:prstGeom>
        </p:spPr>
      </p:pic>
    </p:spTree>
    <p:extLst>
      <p:ext uri="{BB962C8B-B14F-4D97-AF65-F5344CB8AC3E}">
        <p14:creationId xmlns:p14="http://schemas.microsoft.com/office/powerpoint/2010/main" val="4087364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sz="3200" dirty="0" smtClean="0"/>
              <a:t>Figure 5.9 Solving the Class-Average Problem Using Counter-Controlled Iteration </a:t>
            </a:r>
            <a:r>
              <a:rPr lang="en-US" sz="2000" b="0" dirty="0" smtClean="0"/>
              <a:t>(3 of 3)</a:t>
            </a:r>
            <a:endParaRPr lang="en-US" dirty="0"/>
          </a:p>
        </p:txBody>
      </p:sp>
      <p:pic>
        <p:nvPicPr>
          <p:cNvPr id="4" name="Picture 3" descr="Implementing counter-controlled iteration. Computer output. Line 1: enter grade, colon, 88. Line 2: enter grade, colon, 79. Line 3: enter grade, colon, 95. Line 4: enter grade, colon, 100. Line 5: enter grade, colon, 48. Line 6: enter grade, colon, 88. Line 7: enter grade, colon, 92. Line 8: enter grade, colon, 83. Line 9: enter grade, colon, 90. Line 10: enter grade, colon, 85. Line 11: total of all 10 grades is 848. Line 12: class average is 8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673" y="1784568"/>
            <a:ext cx="7993028" cy="2827463"/>
          </a:xfrm>
          <a:prstGeom prst="rect">
            <a:avLst/>
          </a:prstGeom>
        </p:spPr>
      </p:pic>
    </p:spTree>
    <p:extLst>
      <p:ext uri="{BB962C8B-B14F-4D97-AF65-F5344CB8AC3E}">
        <p14:creationId xmlns:p14="http://schemas.microsoft.com/office/powerpoint/2010/main" val="37096509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5.9.2 Implementing Counter-Controlled Iteration </a:t>
            </a:r>
            <a:r>
              <a:rPr lang="en-US" sz="2000" b="0" dirty="0" smtClean="0"/>
              <a:t>(2 </a:t>
            </a:r>
            <a:r>
              <a:rPr lang="en-US" sz="2000" b="0" dirty="0"/>
              <a:t>of 2)</a:t>
            </a:r>
            <a:endParaRPr lang="en-US" dirty="0"/>
          </a:p>
        </p:txBody>
      </p:sp>
      <p:sp>
        <p:nvSpPr>
          <p:cNvPr id="5" name="Text Placeholder 4"/>
          <p:cNvSpPr>
            <a:spLocks noGrp="1"/>
          </p:cNvSpPr>
          <p:nvPr>
            <p:ph type="body" idx="1"/>
          </p:nvPr>
        </p:nvSpPr>
        <p:spPr>
          <a:xfrm>
            <a:off x="457200" y="1600200"/>
            <a:ext cx="254000" cy="388257"/>
          </a:xfrm>
        </p:spPr>
        <p:txBody>
          <a:bodyPr/>
          <a:lstStyle/>
          <a:p>
            <a:r>
              <a:rPr lang="en-US" sz="2400" dirty="0">
                <a:latin typeface="+mn-lt"/>
              </a:rPr>
              <a:t> </a:t>
            </a:r>
          </a:p>
        </p:txBody>
      </p:sp>
      <p:graphicFrame>
        <p:nvGraphicFramePr>
          <p:cNvPr id="6" name="Object 5" descr="C sharp"/>
          <p:cNvGraphicFramePr>
            <a:graphicFrameLocks noChangeAspect="1"/>
          </p:cNvGraphicFramePr>
          <p:nvPr>
            <p:extLst>
              <p:ext uri="{D42A27DB-BD31-4B8C-83A1-F6EECF244321}">
                <p14:modId xmlns:p14="http://schemas.microsoft.com/office/powerpoint/2010/main" val="2838592796"/>
              </p:ext>
            </p:extLst>
          </p:nvPr>
        </p:nvGraphicFramePr>
        <p:xfrm>
          <a:off x="758646" y="1695649"/>
          <a:ext cx="458315" cy="337706"/>
        </p:xfrm>
        <a:graphic>
          <a:graphicData uri="http://schemas.openxmlformats.org/presentationml/2006/ole">
            <mc:AlternateContent xmlns:mc="http://schemas.openxmlformats.org/markup-compatibility/2006">
              <mc:Choice xmlns:v="urn:schemas-microsoft-com:vml" Requires="v">
                <p:oleObj spid="_x0000_s18586" name="Equation" r:id="rId3" imgW="241200" imgH="177480" progId="Equation.DSMT4">
                  <p:embed/>
                </p:oleObj>
              </mc:Choice>
              <mc:Fallback>
                <p:oleObj name="Equation" r:id="rId3" imgW="241200" imgH="177480" progId="Equation.DSMT4">
                  <p:embed/>
                  <p:pic>
                    <p:nvPicPr>
                      <p:cNvPr id="9" name="Object 8"/>
                      <p:cNvPicPr/>
                      <p:nvPr/>
                    </p:nvPicPr>
                    <p:blipFill>
                      <a:blip r:embed="rId4"/>
                      <a:stretch>
                        <a:fillRect/>
                      </a:stretch>
                    </p:blipFill>
                    <p:spPr>
                      <a:xfrm>
                        <a:off x="758646" y="1695649"/>
                        <a:ext cx="458315" cy="337706"/>
                      </a:xfrm>
                      <a:prstGeom prst="rect">
                        <a:avLst/>
                      </a:prstGeom>
                    </p:spPr>
                  </p:pic>
                </p:oleObj>
              </mc:Fallback>
            </mc:AlternateContent>
          </a:graphicData>
        </a:graphic>
      </p:graphicFrame>
      <p:sp>
        <p:nvSpPr>
          <p:cNvPr id="2" name="Text Placeholder 1"/>
          <p:cNvSpPr>
            <a:spLocks noGrp="1"/>
          </p:cNvSpPr>
          <p:nvPr>
            <p:ph type="body" idx="2"/>
          </p:nvPr>
        </p:nvSpPr>
        <p:spPr>
          <a:xfrm>
            <a:off x="457200" y="1566017"/>
            <a:ext cx="8229600" cy="1157514"/>
          </a:xfrm>
        </p:spPr>
        <p:txBody>
          <a:bodyPr/>
          <a:lstStyle/>
          <a:p>
            <a:pPr marL="261938" indent="449263">
              <a:buNone/>
            </a:pPr>
            <a:r>
              <a:rPr lang="en-US" sz="2400" dirty="0">
                <a:latin typeface="+mn-lt"/>
              </a:rPr>
              <a:t>requires local variables to be </a:t>
            </a:r>
            <a:r>
              <a:rPr lang="en-US" sz="2400" b="1" dirty="0">
                <a:latin typeface="+mn-lt"/>
              </a:rPr>
              <a:t>definitely assigned</a:t>
            </a:r>
            <a:r>
              <a:rPr lang="en-US" sz="2400" dirty="0">
                <a:latin typeface="+mn-lt"/>
              </a:rPr>
              <a:t>—that is, each local variable must be assigned a value before the variable’s value is used</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776144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r>
              <a:rPr lang="en-US" sz="2000" b="0" dirty="0" smtClean="0"/>
              <a:t>(4 </a:t>
            </a:r>
            <a:r>
              <a:rPr lang="en-US" sz="2000" b="0" dirty="0"/>
              <a:t>of </a:t>
            </a:r>
            <a:r>
              <a:rPr lang="en-US" sz="2000" b="0" dirty="0" smtClean="0"/>
              <a:t>6)</a:t>
            </a:r>
            <a:endParaRPr lang="en-US" dirty="0"/>
          </a:p>
        </p:txBody>
      </p:sp>
      <p:sp>
        <p:nvSpPr>
          <p:cNvPr id="3" name="Text Placeholder 2"/>
          <p:cNvSpPr>
            <a:spLocks noGrp="1"/>
          </p:cNvSpPr>
          <p:nvPr>
            <p:ph type="body" idx="1"/>
          </p:nvPr>
        </p:nvSpPr>
        <p:spPr/>
        <p:txBody>
          <a:bodyPr/>
          <a:lstStyle/>
          <a:p>
            <a:pPr marL="486000" lvl="1" indent="0">
              <a:buNone/>
            </a:pPr>
            <a:r>
              <a:rPr lang="en-US" sz="2400" dirty="0">
                <a:solidFill>
                  <a:schemeClr val="tx2"/>
                </a:solidFill>
                <a:latin typeface="+mn-lt"/>
              </a:rPr>
              <a:t>5.10.3</a:t>
            </a:r>
            <a:r>
              <a:rPr lang="en-US" sz="2400" b="1" dirty="0">
                <a:solidFill>
                  <a:schemeClr val="tx2"/>
                </a:solidFill>
                <a:latin typeface="+mn-lt"/>
              </a:rPr>
              <a:t> </a:t>
            </a:r>
            <a:r>
              <a:rPr lang="en-US" sz="2400" dirty="0">
                <a:latin typeface="+mn-lt"/>
              </a:rPr>
              <a:t>Implementing Sentinel-Controlled Iteration</a:t>
            </a:r>
          </a:p>
          <a:p>
            <a:pPr marL="486000" lvl="1" indent="0">
              <a:buNone/>
            </a:pPr>
            <a:r>
              <a:rPr lang="en-US" sz="2400" dirty="0">
                <a:solidFill>
                  <a:schemeClr val="tx2"/>
                </a:solidFill>
                <a:latin typeface="+mn-lt"/>
              </a:rPr>
              <a:t>5.10.4</a:t>
            </a:r>
            <a:r>
              <a:rPr lang="en-US" sz="2400" b="1" dirty="0">
                <a:solidFill>
                  <a:schemeClr val="tx2"/>
                </a:solidFill>
                <a:latin typeface="+mn-lt"/>
              </a:rPr>
              <a:t> </a:t>
            </a:r>
            <a:r>
              <a:rPr lang="en-US" sz="2400" dirty="0">
                <a:latin typeface="+mn-lt"/>
              </a:rPr>
              <a:t>Program Logic for Sentinel-Controlled Iteration</a:t>
            </a:r>
          </a:p>
          <a:p>
            <a:pPr marL="486000" lvl="1" indent="0">
              <a:buNone/>
            </a:pPr>
            <a:r>
              <a:rPr lang="en-US" sz="2400" dirty="0">
                <a:solidFill>
                  <a:schemeClr val="tx2"/>
                </a:solidFill>
                <a:latin typeface="+mn-lt"/>
              </a:rPr>
              <a:t>5.10.5</a:t>
            </a:r>
            <a:r>
              <a:rPr lang="en-US" sz="2400" b="1" dirty="0">
                <a:solidFill>
                  <a:schemeClr val="tx2"/>
                </a:solidFill>
                <a:latin typeface="+mn-lt"/>
              </a:rPr>
              <a:t> </a:t>
            </a:r>
            <a:r>
              <a:rPr lang="en-US" sz="2400" dirty="0">
                <a:latin typeface="+mn-lt"/>
              </a:rPr>
              <a:t>Braces in a </a:t>
            </a:r>
            <a:r>
              <a:rPr lang="en-US" sz="2400" dirty="0">
                <a:latin typeface="Consolas" panose="020B0609020204030204" pitchFamily="49" charset="0"/>
                <a:cs typeface="Consolas" panose="020B0609020204030204" pitchFamily="49" charset="0"/>
              </a:rPr>
              <a:t>while</a:t>
            </a:r>
            <a:r>
              <a:rPr lang="en-US" sz="2400" dirty="0">
                <a:latin typeface="+mn-lt"/>
              </a:rPr>
              <a:t> Statement</a:t>
            </a:r>
          </a:p>
          <a:p>
            <a:pPr marL="486000" lvl="1" indent="0">
              <a:buNone/>
            </a:pPr>
            <a:r>
              <a:rPr lang="en-US" sz="2400" dirty="0">
                <a:solidFill>
                  <a:schemeClr val="tx2"/>
                </a:solidFill>
                <a:latin typeface="+mn-lt"/>
              </a:rPr>
              <a:t>5.10.6</a:t>
            </a:r>
            <a:r>
              <a:rPr lang="en-US" sz="2400" b="1" dirty="0">
                <a:solidFill>
                  <a:schemeClr val="tx2"/>
                </a:solidFill>
                <a:latin typeface="+mn-lt"/>
              </a:rPr>
              <a:t> </a:t>
            </a:r>
            <a:r>
              <a:rPr lang="en-US" sz="2400" dirty="0">
                <a:latin typeface="+mn-lt"/>
              </a:rPr>
              <a:t>Converting Between Simple Types Explicitly and Implicitly</a:t>
            </a:r>
          </a:p>
          <a:p>
            <a:pPr marL="486000" lvl="1" indent="0">
              <a:buNone/>
            </a:pPr>
            <a:r>
              <a:rPr lang="en-US" sz="2400" dirty="0">
                <a:solidFill>
                  <a:schemeClr val="tx2"/>
                </a:solidFill>
                <a:latin typeface="+mn-lt"/>
              </a:rPr>
              <a:t>5.10.7</a:t>
            </a:r>
            <a:r>
              <a:rPr lang="en-US" sz="2400" dirty="0">
                <a:latin typeface="+mn-lt"/>
              </a:rPr>
              <a:t> Formatting Floating-Point </a:t>
            </a:r>
            <a:r>
              <a:rPr lang="en-US" sz="2400" dirty="0" smtClean="0">
                <a:latin typeface="+mn-lt"/>
              </a:rPr>
              <a:t>Numbers</a:t>
            </a:r>
          </a:p>
          <a:p>
            <a:pPr marL="0" lvl="1" indent="0">
              <a:spcBef>
                <a:spcPts val="1500"/>
              </a:spcBef>
              <a:buNone/>
            </a:pPr>
            <a:r>
              <a:rPr lang="en-US" sz="2400" b="1" dirty="0">
                <a:solidFill>
                  <a:schemeClr val="tx2"/>
                </a:solidFill>
                <a:latin typeface="+mn-lt"/>
              </a:rPr>
              <a:t>5.11 </a:t>
            </a:r>
            <a:r>
              <a:rPr lang="en-US" sz="2400" dirty="0">
                <a:latin typeface="+mn-lt"/>
              </a:rPr>
              <a:t>Formulating Algorithms: Nested Control Statements</a:t>
            </a:r>
          </a:p>
          <a:p>
            <a:pPr marL="486000" lvl="2" indent="0">
              <a:buNone/>
            </a:pPr>
            <a:r>
              <a:rPr lang="en-US" sz="2400" dirty="0">
                <a:solidFill>
                  <a:schemeClr val="tx2"/>
                </a:solidFill>
                <a:latin typeface="+mn-lt"/>
              </a:rPr>
              <a:t>5.11.1 </a:t>
            </a:r>
            <a:r>
              <a:rPr lang="en-US" sz="2400" dirty="0">
                <a:latin typeface="+mn-lt"/>
              </a:rPr>
              <a:t>Problem Statement</a:t>
            </a:r>
          </a:p>
          <a:p>
            <a:pPr marL="486000" lvl="2" indent="0">
              <a:buNone/>
            </a:pPr>
            <a:r>
              <a:rPr lang="en-US" sz="2400" dirty="0">
                <a:solidFill>
                  <a:schemeClr val="tx2"/>
                </a:solidFill>
                <a:latin typeface="+mn-lt"/>
              </a:rPr>
              <a:t>5.11.2</a:t>
            </a:r>
            <a:r>
              <a:rPr lang="en-US" sz="2400" b="1" dirty="0">
                <a:solidFill>
                  <a:schemeClr val="tx2"/>
                </a:solidFill>
                <a:latin typeface="+mn-lt"/>
              </a:rPr>
              <a:t> </a:t>
            </a:r>
            <a:r>
              <a:rPr lang="en-US" sz="2400" dirty="0">
                <a:latin typeface="+mn-lt"/>
              </a:rPr>
              <a:t>Top-Down, Stepwise Refinement: Pseudocode Representation of the </a:t>
            </a:r>
            <a:r>
              <a:rPr lang="en-US" sz="2400" dirty="0" smtClean="0">
                <a:latin typeface="+mn-lt"/>
              </a:rPr>
              <a:t>Top</a:t>
            </a:r>
            <a:endParaRPr lang="en-US" sz="2400" dirty="0">
              <a:latin typeface="+mn-lt"/>
            </a:endParaRPr>
          </a:p>
        </p:txBody>
      </p:sp>
    </p:spTree>
    <p:extLst>
      <p:ext uri="{BB962C8B-B14F-4D97-AF65-F5344CB8AC3E}">
        <p14:creationId xmlns:p14="http://schemas.microsoft.com/office/powerpoint/2010/main" val="374748135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rPr>
              <a:t>Common Programming Error 5.3</a:t>
            </a:r>
          </a:p>
        </p:txBody>
      </p:sp>
      <p:sp>
        <p:nvSpPr>
          <p:cNvPr id="3" name="Text Placeholder 2"/>
          <p:cNvSpPr>
            <a:spLocks noGrp="1"/>
          </p:cNvSpPr>
          <p:nvPr>
            <p:ph type="body" idx="1"/>
          </p:nvPr>
        </p:nvSpPr>
        <p:spPr/>
        <p:txBody>
          <a:bodyPr/>
          <a:lstStyle/>
          <a:p>
            <a:pPr marL="0" indent="0">
              <a:buNone/>
            </a:pPr>
            <a:r>
              <a:rPr lang="en-US" sz="2400" dirty="0">
                <a:latin typeface="+mn-lt"/>
              </a:rPr>
              <a:t>All local variables must be definitely assigned before their values are used in expressions</a:t>
            </a:r>
            <a:r>
              <a:rPr lang="en-US" sz="2400" dirty="0" smtClean="0">
                <a:latin typeface="+mn-lt"/>
              </a:rPr>
              <a:t>. </a:t>
            </a:r>
            <a:r>
              <a:rPr lang="en-US" sz="2400" dirty="0">
                <a:latin typeface="+mn-lt"/>
              </a:rPr>
              <a:t>Using a local variable’s value before it’s definitely assigned results in a compilation error.</a:t>
            </a:r>
          </a:p>
        </p:txBody>
      </p:sp>
    </p:spTree>
    <p:extLst>
      <p:ext uri="{BB962C8B-B14F-4D97-AF65-F5344CB8AC3E}">
        <p14:creationId xmlns:p14="http://schemas.microsoft.com/office/powerpoint/2010/main" val="328011843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Error-Prevention Tip 5.2</a:t>
            </a:r>
          </a:p>
        </p:txBody>
      </p:sp>
      <p:sp>
        <p:nvSpPr>
          <p:cNvPr id="3" name="Text Placeholder 2"/>
          <p:cNvSpPr>
            <a:spLocks noGrp="1"/>
          </p:cNvSpPr>
          <p:nvPr>
            <p:ph type="body" idx="1"/>
          </p:nvPr>
        </p:nvSpPr>
        <p:spPr>
          <a:xfrm>
            <a:off x="457200" y="1600200"/>
            <a:ext cx="8229600" cy="823681"/>
          </a:xfrm>
        </p:spPr>
        <p:txBody>
          <a:bodyPr/>
          <a:lstStyle/>
          <a:p>
            <a:pPr marL="0" indent="0">
              <a:buNone/>
            </a:pPr>
            <a:r>
              <a:rPr lang="en-US" sz="2400" dirty="0">
                <a:latin typeface="+mn-lt"/>
              </a:rPr>
              <a:t>Initializing local variables when they’re declared helps you avoid compilation errors </a:t>
            </a:r>
            <a:r>
              <a:rPr lang="en-US" sz="2400" dirty="0" smtClean="0">
                <a:latin typeface="+mn-lt"/>
              </a:rPr>
              <a:t>that might </a:t>
            </a:r>
            <a:r>
              <a:rPr lang="en-US" sz="2400" dirty="0">
                <a:latin typeface="+mn-lt"/>
              </a:rPr>
              <a:t>arise from attempts </a:t>
            </a:r>
            <a:r>
              <a:rPr lang="en-US" sz="2400" dirty="0" smtClean="0">
                <a:latin typeface="+mn-lt"/>
              </a:rPr>
              <a:t>to</a:t>
            </a:r>
            <a:endParaRPr lang="en-US" sz="2400" dirty="0">
              <a:latin typeface="+mn-lt"/>
            </a:endParaRPr>
          </a:p>
        </p:txBody>
      </p:sp>
      <p:sp>
        <p:nvSpPr>
          <p:cNvPr id="5" name="Content Placeholder 4"/>
          <p:cNvSpPr>
            <a:spLocks noGrp="1"/>
          </p:cNvSpPr>
          <p:nvPr>
            <p:ph sz="quarter" idx="13"/>
          </p:nvPr>
        </p:nvSpPr>
        <p:spPr>
          <a:xfrm>
            <a:off x="457200" y="2376241"/>
            <a:ext cx="3969657" cy="431067"/>
          </a:xfrm>
        </p:spPr>
        <p:txBody>
          <a:bodyPr/>
          <a:lstStyle/>
          <a:p>
            <a:pPr marL="432" indent="0">
              <a:buNone/>
            </a:pPr>
            <a:r>
              <a:rPr lang="en-US" sz="2400" dirty="0">
                <a:latin typeface="+mn-lt"/>
              </a:rPr>
              <a:t>use uninitialized data. </a:t>
            </a:r>
            <a:r>
              <a:rPr lang="en-US" sz="2400" dirty="0" smtClean="0">
                <a:latin typeface="+mn-lt"/>
              </a:rPr>
              <a:t>While</a:t>
            </a:r>
            <a:endParaRPr lang="en-US" sz="2400" dirty="0">
              <a:latin typeface="+mn-lt"/>
            </a:endParaRPr>
          </a:p>
        </p:txBody>
      </p:sp>
      <p:graphicFrame>
        <p:nvGraphicFramePr>
          <p:cNvPr id="4" name="Object 3" descr="C sharp"/>
          <p:cNvGraphicFramePr>
            <a:graphicFrameLocks noChangeAspect="1"/>
          </p:cNvGraphicFramePr>
          <p:nvPr>
            <p:extLst>
              <p:ext uri="{D42A27DB-BD31-4B8C-83A1-F6EECF244321}">
                <p14:modId xmlns:p14="http://schemas.microsoft.com/office/powerpoint/2010/main" val="959669325"/>
              </p:ext>
            </p:extLst>
          </p:nvPr>
        </p:nvGraphicFramePr>
        <p:xfrm>
          <a:off x="4397829" y="2503874"/>
          <a:ext cx="427478" cy="314984"/>
        </p:xfrm>
        <a:graphic>
          <a:graphicData uri="http://schemas.openxmlformats.org/presentationml/2006/ole">
            <mc:AlternateContent xmlns:mc="http://schemas.openxmlformats.org/markup-compatibility/2006">
              <mc:Choice xmlns:v="urn:schemas-microsoft-com:vml" Requires="v">
                <p:oleObj spid="_x0000_s19607" name="Equation" r:id="rId3" imgW="241200" imgH="177480" progId="Equation.DSMT4">
                  <p:embed/>
                </p:oleObj>
              </mc:Choice>
              <mc:Fallback>
                <p:oleObj name="Equation" r:id="rId3" imgW="241200" imgH="177480" progId="Equation.DSMT4">
                  <p:embed/>
                  <p:pic>
                    <p:nvPicPr>
                      <p:cNvPr id="6" name="Object 5"/>
                      <p:cNvPicPr/>
                      <p:nvPr/>
                    </p:nvPicPr>
                    <p:blipFill>
                      <a:blip r:embed="rId4"/>
                      <a:stretch>
                        <a:fillRect/>
                      </a:stretch>
                    </p:blipFill>
                    <p:spPr>
                      <a:xfrm>
                        <a:off x="4397829" y="2503874"/>
                        <a:ext cx="427478" cy="314984"/>
                      </a:xfrm>
                      <a:prstGeom prst="rect">
                        <a:avLst/>
                      </a:prstGeom>
                    </p:spPr>
                  </p:pic>
                </p:oleObj>
              </mc:Fallback>
            </mc:AlternateContent>
          </a:graphicData>
        </a:graphic>
      </p:graphicFrame>
      <p:sp>
        <p:nvSpPr>
          <p:cNvPr id="6" name="Content Placeholder 5"/>
          <p:cNvSpPr>
            <a:spLocks noGrp="1"/>
          </p:cNvSpPr>
          <p:nvPr>
            <p:ph sz="quarter" idx="14"/>
          </p:nvPr>
        </p:nvSpPr>
        <p:spPr>
          <a:xfrm>
            <a:off x="4789013" y="2365123"/>
            <a:ext cx="3839029" cy="373743"/>
          </a:xfrm>
        </p:spPr>
        <p:txBody>
          <a:bodyPr/>
          <a:lstStyle/>
          <a:p>
            <a:pPr marL="432" indent="0">
              <a:buNone/>
            </a:pPr>
            <a:r>
              <a:rPr lang="en-US" sz="2400" dirty="0">
                <a:latin typeface="+mn-lt"/>
              </a:rPr>
              <a:t>does not require that </a:t>
            </a:r>
            <a:r>
              <a:rPr lang="en-US" sz="2400" dirty="0" smtClean="0">
                <a:latin typeface="+mn-lt"/>
              </a:rPr>
              <a:t>local-</a:t>
            </a:r>
            <a:endParaRPr lang="en-US" sz="2400" dirty="0">
              <a:latin typeface="+mn-lt"/>
            </a:endParaRPr>
          </a:p>
        </p:txBody>
      </p:sp>
      <p:sp>
        <p:nvSpPr>
          <p:cNvPr id="7" name="Content Placeholder 6"/>
          <p:cNvSpPr>
            <a:spLocks noGrp="1"/>
          </p:cNvSpPr>
          <p:nvPr>
            <p:ph sz="quarter" idx="15"/>
          </p:nvPr>
        </p:nvSpPr>
        <p:spPr>
          <a:xfrm>
            <a:off x="457200" y="2733569"/>
            <a:ext cx="8229600" cy="1169607"/>
          </a:xfrm>
        </p:spPr>
        <p:txBody>
          <a:bodyPr/>
          <a:lstStyle/>
          <a:p>
            <a:pPr marL="0" indent="0">
              <a:buNone/>
            </a:pPr>
            <a:r>
              <a:rPr lang="en-US" sz="2400" dirty="0">
                <a:latin typeface="+mn-lt"/>
              </a:rPr>
              <a:t>variable initializations be incorporated into declarations, it does require that local variables be initialized before their values are used in an expression</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40402355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Error-Prevention Tip </a:t>
            </a:r>
            <a:r>
              <a:rPr lang="en-US" dirty="0" smtClean="0"/>
              <a:t>5.3</a:t>
            </a:r>
            <a:endParaRPr lang="en-US" dirty="0"/>
          </a:p>
        </p:txBody>
      </p:sp>
      <p:sp>
        <p:nvSpPr>
          <p:cNvPr id="3" name="Text Placeholder 2"/>
          <p:cNvSpPr>
            <a:spLocks noGrp="1"/>
          </p:cNvSpPr>
          <p:nvPr>
            <p:ph type="body" idx="1"/>
          </p:nvPr>
        </p:nvSpPr>
        <p:spPr/>
        <p:txBody>
          <a:bodyPr/>
          <a:lstStyle/>
          <a:p>
            <a:pPr marL="0" indent="0">
              <a:buNone/>
            </a:pPr>
            <a:r>
              <a:rPr lang="en-US" sz="2400" dirty="0">
                <a:latin typeface="+mn-lt"/>
              </a:rPr>
              <a:t>Initialize each counter and total, either in its declaration or in an assignment statement</a:t>
            </a:r>
            <a:r>
              <a:rPr lang="en-US" sz="2400" dirty="0" smtClean="0">
                <a:latin typeface="+mn-lt"/>
              </a:rPr>
              <a:t>. Totals </a:t>
            </a:r>
            <a:r>
              <a:rPr lang="en-US" sz="2400" dirty="0">
                <a:latin typeface="+mn-lt"/>
              </a:rPr>
              <a:t>are normally initialized to 0. Counters are normally initialized to 0 or 1, </a:t>
            </a:r>
            <a:r>
              <a:rPr lang="en-US" sz="2400" dirty="0" smtClean="0">
                <a:latin typeface="+mn-lt"/>
              </a:rPr>
              <a:t>depending on </a:t>
            </a:r>
            <a:r>
              <a:rPr lang="en-US" sz="2400" dirty="0">
                <a:latin typeface="+mn-lt"/>
              </a:rPr>
              <a:t>how they’re used (we’ll show examples of each).</a:t>
            </a:r>
          </a:p>
        </p:txBody>
      </p:sp>
    </p:spTree>
    <p:extLst>
      <p:ext uri="{BB962C8B-B14F-4D97-AF65-F5344CB8AC3E}">
        <p14:creationId xmlns:p14="http://schemas.microsoft.com/office/powerpoint/2010/main" val="13524986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5.9.3 Integer Division and Truncation</a:t>
            </a:r>
          </a:p>
        </p:txBody>
      </p:sp>
      <p:sp>
        <p:nvSpPr>
          <p:cNvPr id="3" name="Text Placeholder 2"/>
          <p:cNvSpPr>
            <a:spLocks noGrp="1"/>
          </p:cNvSpPr>
          <p:nvPr>
            <p:ph type="body" idx="1"/>
          </p:nvPr>
        </p:nvSpPr>
        <p:spPr/>
        <p:txBody>
          <a:bodyPr/>
          <a:lstStyle/>
          <a:p>
            <a:r>
              <a:rPr lang="en-US" sz="2400" dirty="0">
                <a:latin typeface="+mn-lt"/>
              </a:rPr>
              <a:t>Dividing two integers results in integer division.</a:t>
            </a:r>
          </a:p>
          <a:p>
            <a:r>
              <a:rPr lang="en-US" sz="2400" dirty="0">
                <a:latin typeface="+mn-lt"/>
              </a:rPr>
              <a:t>Any fractional part of the result is lost (i.e., truncated, not rounded).</a:t>
            </a:r>
          </a:p>
        </p:txBody>
      </p:sp>
    </p:spTree>
    <p:extLst>
      <p:ext uri="{BB962C8B-B14F-4D97-AF65-F5344CB8AC3E}">
        <p14:creationId xmlns:p14="http://schemas.microsoft.com/office/powerpoint/2010/main" val="13191861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Programming Error 5.4</a:t>
            </a:r>
          </a:p>
        </p:txBody>
      </p:sp>
      <p:sp>
        <p:nvSpPr>
          <p:cNvPr id="3" name="Text Placeholder 2"/>
          <p:cNvSpPr>
            <a:spLocks noGrp="1"/>
          </p:cNvSpPr>
          <p:nvPr>
            <p:ph type="body" idx="1"/>
          </p:nvPr>
        </p:nvSpPr>
        <p:spPr/>
        <p:txBody>
          <a:bodyPr/>
          <a:lstStyle/>
          <a:p>
            <a:pPr marL="0" indent="0">
              <a:buNone/>
            </a:pPr>
            <a:r>
              <a:rPr lang="en-US" sz="2400" dirty="0">
                <a:latin typeface="+mn-lt"/>
              </a:rPr>
              <a:t>Assuming that integer division rounds (rather than truncates) can lead to incorrect results</a:t>
            </a:r>
            <a:r>
              <a:rPr lang="en-US" sz="2400" dirty="0" smtClean="0">
                <a:latin typeface="+mn-lt"/>
              </a:rPr>
              <a:t>. </a:t>
            </a:r>
            <a:r>
              <a:rPr lang="en-US" sz="2400" dirty="0">
                <a:latin typeface="+mn-lt"/>
              </a:rPr>
              <a:t>For example, 7 </a:t>
            </a:r>
            <a:r>
              <a:rPr lang="en-US" sz="2400" dirty="0" smtClean="0">
                <a:latin typeface="+mn-lt"/>
              </a:rPr>
              <a:t>÷ </a:t>
            </a:r>
            <a:r>
              <a:rPr lang="en-US" sz="2400" dirty="0">
                <a:latin typeface="+mn-lt"/>
              </a:rPr>
              <a:t>4, which yields 1.75 in conventional arithmetic, truncates to 1 in </a:t>
            </a:r>
            <a:r>
              <a:rPr lang="en-US" sz="2400" dirty="0" smtClean="0">
                <a:latin typeface="+mn-lt"/>
              </a:rPr>
              <a:t>integer arithmetic</a:t>
            </a:r>
            <a:r>
              <a:rPr lang="en-US" sz="2400" dirty="0">
                <a:latin typeface="+mn-lt"/>
              </a:rPr>
              <a:t>, rather than rounding to 2.</a:t>
            </a:r>
          </a:p>
        </p:txBody>
      </p:sp>
    </p:spTree>
    <p:extLst>
      <p:ext uri="{BB962C8B-B14F-4D97-AF65-F5344CB8AC3E}">
        <p14:creationId xmlns:p14="http://schemas.microsoft.com/office/powerpoint/2010/main" val="2100836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dirty="0" smtClean="0"/>
              <a:t>5.10 Formulating </a:t>
            </a:r>
            <a:r>
              <a:rPr lang="en-US" dirty="0"/>
              <a:t>Algorithms: Sentinel-Controlled Iteration</a:t>
            </a:r>
          </a:p>
        </p:txBody>
      </p:sp>
      <p:sp>
        <p:nvSpPr>
          <p:cNvPr id="3" name="Text Placeholder 2"/>
          <p:cNvSpPr>
            <a:spLocks noGrp="1"/>
          </p:cNvSpPr>
          <p:nvPr>
            <p:ph type="body" idx="1"/>
          </p:nvPr>
        </p:nvSpPr>
        <p:spPr/>
        <p:txBody>
          <a:bodyPr/>
          <a:lstStyle/>
          <a:p>
            <a:r>
              <a:rPr lang="en-US" altLang="en-US" sz="2400" dirty="0">
                <a:latin typeface="+mn-lt"/>
              </a:rPr>
              <a:t>Consider the following problem:</a:t>
            </a:r>
          </a:p>
          <a:p>
            <a:pPr lvl="1"/>
            <a:r>
              <a:rPr lang="en-US" altLang="en-US" sz="2400" dirty="0">
                <a:latin typeface="+mn-lt"/>
              </a:rPr>
              <a:t>Develop a class-averaging app that processes grades for an arbitrary number of students each time it’s run.</a:t>
            </a:r>
          </a:p>
          <a:p>
            <a:r>
              <a:rPr lang="en-US" altLang="en-US" sz="2400" dirty="0">
                <a:latin typeface="+mn-lt"/>
              </a:rPr>
              <a:t>In this example, no indication is given of how many grades the user will enter during the app’s execution</a:t>
            </a:r>
            <a:r>
              <a:rPr lang="en-US" altLang="en-US" sz="2400" dirty="0" smtClean="0">
                <a:latin typeface="+mn-lt"/>
              </a:rPr>
              <a:t>.</a:t>
            </a:r>
            <a:endParaRPr lang="en-US" altLang="en-US" sz="2400" dirty="0">
              <a:latin typeface="+mn-lt"/>
            </a:endParaRPr>
          </a:p>
          <a:p>
            <a:r>
              <a:rPr lang="en-US" altLang="en-US" sz="2400" dirty="0">
                <a:latin typeface="+mn-lt"/>
              </a:rPr>
              <a:t>A sentinel value can be entered to indicate “end of data entry.” This is called sentinel-controlled iteration.</a:t>
            </a:r>
          </a:p>
          <a:p>
            <a:r>
              <a:rPr lang="en-US" altLang="en-US" sz="2400" dirty="0">
                <a:latin typeface="+mn-lt"/>
              </a:rPr>
              <a:t>Sentinel-controlled iteration is often called indefinite iteration because the number of iterations is not known before the loop begins.</a:t>
            </a:r>
            <a:endParaRPr lang="en-US" sz="2400" dirty="0">
              <a:latin typeface="+mn-lt"/>
            </a:endParaRPr>
          </a:p>
        </p:txBody>
      </p:sp>
    </p:spTree>
    <p:extLst>
      <p:ext uri="{BB962C8B-B14F-4D97-AF65-F5344CB8AC3E}">
        <p14:creationId xmlns:p14="http://schemas.microsoft.com/office/powerpoint/2010/main" val="399750483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5.10.1 Top-Down, Stepwise Refinement: The Top and First Refinement</a:t>
            </a:r>
          </a:p>
        </p:txBody>
      </p:sp>
      <p:sp>
        <p:nvSpPr>
          <p:cNvPr id="3" name="Text Placeholder 2"/>
          <p:cNvSpPr>
            <a:spLocks noGrp="1"/>
          </p:cNvSpPr>
          <p:nvPr>
            <p:ph type="body" idx="1"/>
          </p:nvPr>
        </p:nvSpPr>
        <p:spPr/>
        <p:txBody>
          <a:bodyPr/>
          <a:lstStyle/>
          <a:p>
            <a:r>
              <a:rPr lang="en-US" sz="2400" dirty="0">
                <a:latin typeface="+mn-lt"/>
              </a:rPr>
              <a:t>We approach the class averaging program with a technique called top-down, stepwise refinement.</a:t>
            </a:r>
          </a:p>
          <a:p>
            <a:r>
              <a:rPr lang="en-US" sz="2400" dirty="0">
                <a:latin typeface="+mn-lt"/>
              </a:rPr>
              <a:t>The top conveys the overall function of the app: determine the class average for the quiz</a:t>
            </a:r>
          </a:p>
          <a:p>
            <a:r>
              <a:rPr lang="en-US" sz="2400" dirty="0">
                <a:latin typeface="+mn-lt"/>
              </a:rPr>
              <a:t>We divide the top into a series of smaller tasks in the first refinement:</a:t>
            </a:r>
          </a:p>
          <a:p>
            <a:pPr lvl="1"/>
            <a:r>
              <a:rPr lang="en-US" sz="2400" b="1" dirty="0">
                <a:latin typeface="+mn-lt"/>
              </a:rPr>
              <a:t>initialize variables</a:t>
            </a:r>
          </a:p>
          <a:p>
            <a:pPr lvl="1"/>
            <a:r>
              <a:rPr lang="en-US" sz="2400" b="1" dirty="0">
                <a:latin typeface="+mn-lt"/>
              </a:rPr>
              <a:t>input, sum and count the quiz grades</a:t>
            </a:r>
          </a:p>
          <a:p>
            <a:pPr lvl="1"/>
            <a:r>
              <a:rPr lang="en-US" sz="2400" b="1" dirty="0">
                <a:latin typeface="+mn-lt"/>
              </a:rPr>
              <a:t>calculate and display the class average</a:t>
            </a:r>
          </a:p>
        </p:txBody>
      </p:sp>
    </p:spTree>
    <p:extLst>
      <p:ext uri="{BB962C8B-B14F-4D97-AF65-F5344CB8AC3E}">
        <p14:creationId xmlns:p14="http://schemas.microsoft.com/office/powerpoint/2010/main" val="21789840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Observation 5.2</a:t>
            </a:r>
          </a:p>
        </p:txBody>
      </p:sp>
      <p:sp>
        <p:nvSpPr>
          <p:cNvPr id="3" name="Text Placeholder 2"/>
          <p:cNvSpPr>
            <a:spLocks noGrp="1"/>
          </p:cNvSpPr>
          <p:nvPr>
            <p:ph type="body" idx="1"/>
          </p:nvPr>
        </p:nvSpPr>
        <p:spPr/>
        <p:txBody>
          <a:bodyPr/>
          <a:lstStyle/>
          <a:p>
            <a:pPr marL="0" indent="0">
              <a:buNone/>
            </a:pPr>
            <a:r>
              <a:rPr lang="en-US" sz="2400" dirty="0">
                <a:latin typeface="+mn-lt"/>
              </a:rPr>
              <a:t>Each refinement, as well as the top itself, is a complete specification of the </a:t>
            </a:r>
            <a:r>
              <a:rPr lang="en-US" sz="2400" dirty="0" smtClean="0">
                <a:latin typeface="+mn-lt"/>
              </a:rPr>
              <a:t>algorithm—only </a:t>
            </a:r>
            <a:r>
              <a:rPr lang="en-US" sz="2400" dirty="0">
                <a:latin typeface="+mn-lt"/>
              </a:rPr>
              <a:t>the level of detail varies.</a:t>
            </a:r>
          </a:p>
        </p:txBody>
      </p:sp>
    </p:spTree>
    <p:extLst>
      <p:ext uri="{BB962C8B-B14F-4D97-AF65-F5344CB8AC3E}">
        <p14:creationId xmlns:p14="http://schemas.microsoft.com/office/powerpoint/2010/main" val="5983684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Observation 5.3</a:t>
            </a:r>
          </a:p>
        </p:txBody>
      </p:sp>
      <p:sp>
        <p:nvSpPr>
          <p:cNvPr id="3" name="Text Placeholder 2"/>
          <p:cNvSpPr>
            <a:spLocks noGrp="1"/>
          </p:cNvSpPr>
          <p:nvPr>
            <p:ph type="body" idx="1"/>
          </p:nvPr>
        </p:nvSpPr>
        <p:spPr/>
        <p:txBody>
          <a:bodyPr/>
          <a:lstStyle/>
          <a:p>
            <a:pPr marL="0" indent="0">
              <a:buNone/>
            </a:pPr>
            <a:r>
              <a:rPr lang="en-US" sz="2400" dirty="0">
                <a:latin typeface="+mn-lt"/>
              </a:rPr>
              <a:t>Many programs can be divided logically into three phases: an </a:t>
            </a:r>
            <a:r>
              <a:rPr lang="en-US" sz="2400" b="1" dirty="0">
                <a:latin typeface="+mn-lt"/>
              </a:rPr>
              <a:t>initialization phase </a:t>
            </a:r>
            <a:r>
              <a:rPr lang="en-US" sz="2400" dirty="0" smtClean="0">
                <a:latin typeface="+mn-lt"/>
              </a:rPr>
              <a:t>that initializes </a:t>
            </a:r>
            <a:r>
              <a:rPr lang="en-US" sz="2400" dirty="0">
                <a:latin typeface="+mn-lt"/>
              </a:rPr>
              <a:t>the variables; a </a:t>
            </a:r>
            <a:r>
              <a:rPr lang="en-US" sz="2400" b="1" dirty="0">
                <a:latin typeface="+mn-lt"/>
              </a:rPr>
              <a:t>processing phase </a:t>
            </a:r>
            <a:r>
              <a:rPr lang="en-US" sz="2400" dirty="0">
                <a:latin typeface="+mn-lt"/>
              </a:rPr>
              <a:t>that inputs data values and adjusts </a:t>
            </a:r>
            <a:r>
              <a:rPr lang="en-US" sz="2400" dirty="0" smtClean="0">
                <a:latin typeface="+mn-lt"/>
              </a:rPr>
              <a:t>program variables </a:t>
            </a:r>
            <a:r>
              <a:rPr lang="en-US" sz="2400" dirty="0">
                <a:latin typeface="+mn-lt"/>
              </a:rPr>
              <a:t>accordingly; and a </a:t>
            </a:r>
            <a:r>
              <a:rPr lang="en-US" sz="2400" b="1" dirty="0">
                <a:latin typeface="+mn-lt"/>
              </a:rPr>
              <a:t>termination phase </a:t>
            </a:r>
            <a:r>
              <a:rPr lang="en-US" sz="2400" dirty="0">
                <a:latin typeface="+mn-lt"/>
              </a:rPr>
              <a:t>that calculates and outputs the final results.</a:t>
            </a:r>
          </a:p>
        </p:txBody>
      </p:sp>
    </p:spTree>
    <p:extLst>
      <p:ext uri="{BB962C8B-B14F-4D97-AF65-F5344CB8AC3E}">
        <p14:creationId xmlns:p14="http://schemas.microsoft.com/office/powerpoint/2010/main" val="152405613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5.10.2 Second </a:t>
            </a:r>
            <a:r>
              <a:rPr lang="en-US" dirty="0" smtClean="0"/>
              <a:t>Refinement </a:t>
            </a:r>
            <a:r>
              <a:rPr lang="en-US" sz="2000" b="0" dirty="0" smtClean="0"/>
              <a:t>(1 of 3)</a:t>
            </a:r>
            <a:endParaRPr lang="en-US" b="0" dirty="0"/>
          </a:p>
        </p:txBody>
      </p:sp>
      <p:sp>
        <p:nvSpPr>
          <p:cNvPr id="3" name="Text Placeholder 2"/>
          <p:cNvSpPr>
            <a:spLocks noGrp="1"/>
          </p:cNvSpPr>
          <p:nvPr>
            <p:ph type="body" idx="1"/>
          </p:nvPr>
        </p:nvSpPr>
        <p:spPr/>
        <p:txBody>
          <a:bodyPr/>
          <a:lstStyle/>
          <a:p>
            <a:r>
              <a:rPr lang="en-US" sz="2400" dirty="0">
                <a:latin typeface="+mn-lt"/>
              </a:rPr>
              <a:t>The second refinement specifies individual variables.</a:t>
            </a:r>
          </a:p>
          <a:p>
            <a:pPr lvl="1"/>
            <a:r>
              <a:rPr lang="en-US" sz="2400" b="1" dirty="0">
                <a:latin typeface="+mn-lt"/>
              </a:rPr>
              <a:t>initialize variables</a:t>
            </a:r>
          </a:p>
          <a:p>
            <a:r>
              <a:rPr lang="en-US" sz="2400" dirty="0">
                <a:latin typeface="+mn-lt"/>
              </a:rPr>
              <a:t>This can be refined as follows:</a:t>
            </a:r>
          </a:p>
          <a:p>
            <a:pPr lvl="1"/>
            <a:r>
              <a:rPr lang="en-US" sz="2400" b="1" dirty="0">
                <a:latin typeface="+mn-lt"/>
              </a:rPr>
              <a:t>initialize total to zero</a:t>
            </a:r>
          </a:p>
          <a:p>
            <a:pPr lvl="1"/>
            <a:r>
              <a:rPr lang="en-US" sz="2400" b="1" dirty="0">
                <a:latin typeface="+mn-lt"/>
              </a:rPr>
              <a:t>initialize counter to zero</a:t>
            </a:r>
          </a:p>
        </p:txBody>
      </p:sp>
    </p:spTree>
    <p:extLst>
      <p:ext uri="{BB962C8B-B14F-4D97-AF65-F5344CB8AC3E}">
        <p14:creationId xmlns:p14="http://schemas.microsoft.com/office/powerpoint/2010/main" val="3793731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r>
              <a:rPr lang="en-US" sz="2000" b="0" dirty="0" smtClean="0"/>
              <a:t>(5 </a:t>
            </a:r>
            <a:r>
              <a:rPr lang="en-US" sz="2000" b="0" dirty="0"/>
              <a:t>of </a:t>
            </a:r>
            <a:r>
              <a:rPr lang="en-US" sz="2000" b="0" dirty="0" smtClean="0"/>
              <a:t>6)</a:t>
            </a:r>
            <a:endParaRPr lang="en-US" dirty="0"/>
          </a:p>
        </p:txBody>
      </p:sp>
      <p:sp>
        <p:nvSpPr>
          <p:cNvPr id="3" name="Text Placeholder 2"/>
          <p:cNvSpPr>
            <a:spLocks noGrp="1"/>
          </p:cNvSpPr>
          <p:nvPr>
            <p:ph type="body" idx="1"/>
          </p:nvPr>
        </p:nvSpPr>
        <p:spPr/>
        <p:txBody>
          <a:bodyPr/>
          <a:lstStyle/>
          <a:p>
            <a:pPr marL="487350" lvl="1" indent="0">
              <a:buNone/>
            </a:pPr>
            <a:r>
              <a:rPr lang="en-US" sz="2400" dirty="0">
                <a:solidFill>
                  <a:schemeClr val="tx2"/>
                </a:solidFill>
                <a:latin typeface="+mn-lt"/>
              </a:rPr>
              <a:t>5.11.3</a:t>
            </a:r>
            <a:r>
              <a:rPr lang="en-US" sz="2400" b="1" dirty="0">
                <a:solidFill>
                  <a:schemeClr val="tx2"/>
                </a:solidFill>
                <a:latin typeface="+mn-lt"/>
              </a:rPr>
              <a:t> </a:t>
            </a:r>
            <a:r>
              <a:rPr lang="en-US" sz="2400" dirty="0">
                <a:latin typeface="+mn-lt"/>
              </a:rPr>
              <a:t>Top-Down, Stepwise Refinement: First Refinement</a:t>
            </a:r>
          </a:p>
          <a:p>
            <a:pPr marL="487350" lvl="1" indent="0">
              <a:buNone/>
            </a:pPr>
            <a:r>
              <a:rPr lang="en-US" sz="2400" dirty="0">
                <a:solidFill>
                  <a:schemeClr val="tx2"/>
                </a:solidFill>
                <a:latin typeface="+mn-lt"/>
              </a:rPr>
              <a:t>5.11.4</a:t>
            </a:r>
            <a:r>
              <a:rPr lang="en-US" sz="2400" b="1" dirty="0">
                <a:solidFill>
                  <a:schemeClr val="tx2"/>
                </a:solidFill>
                <a:latin typeface="+mn-lt"/>
              </a:rPr>
              <a:t> </a:t>
            </a:r>
            <a:r>
              <a:rPr lang="en-US" sz="2400" dirty="0">
                <a:latin typeface="+mn-lt"/>
              </a:rPr>
              <a:t>Top-Down, Stepwise Refinement: Second Refinement</a:t>
            </a:r>
          </a:p>
          <a:p>
            <a:pPr marL="487350" lvl="1" indent="0">
              <a:buNone/>
            </a:pPr>
            <a:r>
              <a:rPr lang="en-US" sz="2400" dirty="0">
                <a:solidFill>
                  <a:schemeClr val="tx2"/>
                </a:solidFill>
                <a:latin typeface="+mn-lt"/>
              </a:rPr>
              <a:t>5.11.5</a:t>
            </a:r>
            <a:r>
              <a:rPr lang="en-US" sz="2400" b="1" dirty="0">
                <a:solidFill>
                  <a:schemeClr val="tx2"/>
                </a:solidFill>
                <a:latin typeface="+mn-lt"/>
              </a:rPr>
              <a:t> </a:t>
            </a:r>
            <a:r>
              <a:rPr lang="en-US" sz="2400" dirty="0">
                <a:latin typeface="+mn-lt"/>
              </a:rPr>
              <a:t>Complete Second Refinement of the Pseudocode</a:t>
            </a:r>
          </a:p>
          <a:p>
            <a:pPr marL="487350" lvl="1" indent="0">
              <a:buNone/>
            </a:pPr>
            <a:r>
              <a:rPr lang="en-US" sz="2400" dirty="0">
                <a:solidFill>
                  <a:schemeClr val="tx2"/>
                </a:solidFill>
                <a:latin typeface="+mn-lt"/>
              </a:rPr>
              <a:t>5.11.6</a:t>
            </a:r>
            <a:r>
              <a:rPr lang="en-US" sz="2400" b="1" dirty="0">
                <a:solidFill>
                  <a:schemeClr val="tx2"/>
                </a:solidFill>
                <a:latin typeface="+mn-lt"/>
              </a:rPr>
              <a:t> </a:t>
            </a:r>
            <a:r>
              <a:rPr lang="en-US" sz="2400" dirty="0">
                <a:latin typeface="+mn-lt"/>
              </a:rPr>
              <a:t>App That Implements the Pseudocode </a:t>
            </a:r>
            <a:r>
              <a:rPr lang="en-US" sz="2400" dirty="0" smtClean="0">
                <a:latin typeface="+mn-lt"/>
              </a:rPr>
              <a:t>Algorithm</a:t>
            </a:r>
          </a:p>
          <a:p>
            <a:pPr marL="0" indent="0">
              <a:buNone/>
            </a:pPr>
            <a:r>
              <a:rPr lang="en-US" sz="2400" b="1" dirty="0">
                <a:solidFill>
                  <a:schemeClr val="tx2"/>
                </a:solidFill>
                <a:latin typeface="+mn-lt"/>
              </a:rPr>
              <a:t>5.12 </a:t>
            </a:r>
            <a:r>
              <a:rPr lang="en-US" sz="2400" dirty="0">
                <a:latin typeface="+mn-lt"/>
              </a:rPr>
              <a:t>Compound Assignment Operators</a:t>
            </a:r>
          </a:p>
          <a:p>
            <a:pPr marL="0" indent="0">
              <a:buNone/>
            </a:pPr>
            <a:r>
              <a:rPr lang="en-US" sz="2400" b="1" dirty="0">
                <a:solidFill>
                  <a:schemeClr val="tx2"/>
                </a:solidFill>
                <a:latin typeface="+mn-lt"/>
              </a:rPr>
              <a:t>5.13 </a:t>
            </a:r>
            <a:r>
              <a:rPr lang="en-US" sz="2400" dirty="0">
                <a:latin typeface="+mn-lt"/>
              </a:rPr>
              <a:t>Increment and Decrement Operators</a:t>
            </a:r>
          </a:p>
          <a:p>
            <a:pPr marL="487350" lvl="1" indent="0">
              <a:buNone/>
            </a:pPr>
            <a:r>
              <a:rPr lang="en-US" sz="2400" dirty="0">
                <a:solidFill>
                  <a:schemeClr val="tx2"/>
                </a:solidFill>
                <a:latin typeface="+mn-lt"/>
              </a:rPr>
              <a:t>5.13.1</a:t>
            </a:r>
            <a:r>
              <a:rPr lang="en-US" sz="2400" b="1" dirty="0">
                <a:solidFill>
                  <a:schemeClr val="tx2"/>
                </a:solidFill>
                <a:latin typeface="+mn-lt"/>
              </a:rPr>
              <a:t> </a:t>
            </a:r>
            <a:r>
              <a:rPr lang="en-US" sz="2400" dirty="0">
                <a:latin typeface="+mn-lt"/>
              </a:rPr>
              <a:t>Prefix Increment </a:t>
            </a:r>
            <a:r>
              <a:rPr lang="en-US" sz="2400" dirty="0" smtClean="0">
                <a:latin typeface="+mn-lt"/>
              </a:rPr>
              <a:t>v</a:t>
            </a:r>
            <a:r>
              <a:rPr lang="en-US" sz="100" dirty="0" smtClean="0">
                <a:latin typeface="+mn-lt"/>
              </a:rPr>
              <a:t>er</a:t>
            </a:r>
            <a:r>
              <a:rPr lang="en-US" sz="2400" dirty="0" smtClean="0">
                <a:latin typeface="+mn-lt"/>
              </a:rPr>
              <a:t>s</a:t>
            </a:r>
            <a:r>
              <a:rPr lang="en-US" sz="100" dirty="0" smtClean="0">
                <a:latin typeface="+mn-lt"/>
              </a:rPr>
              <a:t>us</a:t>
            </a:r>
            <a:r>
              <a:rPr lang="en-US" sz="2400" dirty="0" smtClean="0">
                <a:latin typeface="+mn-lt"/>
              </a:rPr>
              <a:t> </a:t>
            </a:r>
            <a:r>
              <a:rPr lang="en-US" sz="2400" dirty="0">
                <a:latin typeface="+mn-lt"/>
              </a:rPr>
              <a:t>Postfix </a:t>
            </a:r>
            <a:r>
              <a:rPr lang="en-US" sz="2400" dirty="0" smtClean="0">
                <a:latin typeface="+mn-lt"/>
              </a:rPr>
              <a:t>Increment</a:t>
            </a:r>
            <a:endParaRPr lang="en-US" sz="2400" dirty="0">
              <a:latin typeface="+mn-lt"/>
            </a:endParaRPr>
          </a:p>
        </p:txBody>
      </p:sp>
    </p:spTree>
    <p:extLst>
      <p:ext uri="{BB962C8B-B14F-4D97-AF65-F5344CB8AC3E}">
        <p14:creationId xmlns:p14="http://schemas.microsoft.com/office/powerpoint/2010/main" val="59511380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5.10.2 Second Refinement </a:t>
            </a:r>
            <a:r>
              <a:rPr lang="en-US" sz="2000" b="0" dirty="0" smtClean="0"/>
              <a:t>(2 </a:t>
            </a:r>
            <a:r>
              <a:rPr lang="en-US" sz="2000" b="0" dirty="0"/>
              <a:t>of 3)</a:t>
            </a:r>
            <a:endParaRPr lang="en-US" dirty="0"/>
          </a:p>
        </p:txBody>
      </p:sp>
      <p:sp>
        <p:nvSpPr>
          <p:cNvPr id="3" name="Text Placeholder 2"/>
          <p:cNvSpPr>
            <a:spLocks noGrp="1"/>
          </p:cNvSpPr>
          <p:nvPr>
            <p:ph type="body" idx="1"/>
          </p:nvPr>
        </p:nvSpPr>
        <p:spPr/>
        <p:txBody>
          <a:bodyPr/>
          <a:lstStyle/>
          <a:p>
            <a:r>
              <a:rPr lang="en-US" altLang="en-US" sz="2400" b="1" dirty="0">
                <a:latin typeface="+mn-lt"/>
              </a:rPr>
              <a:t>input, sum and count the quiz grades</a:t>
            </a:r>
          </a:p>
          <a:p>
            <a:r>
              <a:rPr lang="en-US" altLang="en-US" sz="2400" dirty="0">
                <a:latin typeface="+mn-lt"/>
              </a:rPr>
              <a:t>The second refinement of the preceding pseudocode state­ment is:</a:t>
            </a:r>
          </a:p>
          <a:p>
            <a:pPr lvl="1"/>
            <a:r>
              <a:rPr lang="en-US" altLang="en-US" sz="2400" dirty="0">
                <a:latin typeface="+mn-lt"/>
              </a:rPr>
              <a:t>prompt the user to enter the first grade</a:t>
            </a:r>
          </a:p>
          <a:p>
            <a:pPr lvl="1"/>
            <a:r>
              <a:rPr lang="en-US" altLang="en-US" sz="2400" dirty="0">
                <a:latin typeface="+mn-lt"/>
              </a:rPr>
              <a:t>input the first grade (possibly the sentinel)</a:t>
            </a:r>
          </a:p>
          <a:p>
            <a:pPr lvl="1"/>
            <a:r>
              <a:rPr lang="en-US" altLang="en-US" sz="2400" dirty="0" smtClean="0">
                <a:latin typeface="+mn-lt"/>
              </a:rPr>
              <a:t>while the user has not yet entered the sentinel</a:t>
            </a:r>
          </a:p>
          <a:p>
            <a:pPr marL="1171575" lvl="1" indent="0">
              <a:spcBef>
                <a:spcPts val="0"/>
              </a:spcBef>
              <a:buNone/>
            </a:pPr>
            <a:r>
              <a:rPr lang="en-US" altLang="en-US" sz="2400" dirty="0" smtClean="0">
                <a:latin typeface="+mn-lt"/>
              </a:rPr>
              <a:t>add this grade into the running total</a:t>
            </a:r>
            <a:br>
              <a:rPr lang="en-US" altLang="en-US" sz="2400" dirty="0" smtClean="0">
                <a:latin typeface="+mn-lt"/>
              </a:rPr>
            </a:br>
            <a:r>
              <a:rPr lang="en-US" altLang="en-US" sz="2400" dirty="0" smtClean="0">
                <a:latin typeface="+mn-lt"/>
              </a:rPr>
              <a:t>add one to the grade counter</a:t>
            </a:r>
            <a:br>
              <a:rPr lang="en-US" altLang="en-US" sz="2400" dirty="0" smtClean="0">
                <a:latin typeface="+mn-lt"/>
              </a:rPr>
            </a:br>
            <a:r>
              <a:rPr lang="en-US" altLang="en-US" sz="2400" dirty="0" smtClean="0">
                <a:latin typeface="+mn-lt"/>
              </a:rPr>
              <a:t>prompt the user to enter the next grade</a:t>
            </a:r>
            <a:br>
              <a:rPr lang="en-US" altLang="en-US" sz="2400" dirty="0" smtClean="0">
                <a:latin typeface="+mn-lt"/>
              </a:rPr>
            </a:br>
            <a:r>
              <a:rPr lang="en-US" altLang="en-US" sz="2400" dirty="0" smtClean="0">
                <a:latin typeface="+mn-lt"/>
              </a:rPr>
              <a:t>input the next grade (possibly the sentinel)</a:t>
            </a:r>
            <a:endParaRPr lang="en-US" sz="2400" dirty="0">
              <a:latin typeface="+mn-lt"/>
            </a:endParaRPr>
          </a:p>
        </p:txBody>
      </p:sp>
    </p:spTree>
    <p:extLst>
      <p:ext uri="{BB962C8B-B14F-4D97-AF65-F5344CB8AC3E}">
        <p14:creationId xmlns:p14="http://schemas.microsoft.com/office/powerpoint/2010/main" val="220360150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5.10.2 Second Refinement </a:t>
            </a:r>
            <a:r>
              <a:rPr lang="en-US" sz="2000" b="0" dirty="0" smtClean="0"/>
              <a:t>(3 </a:t>
            </a:r>
            <a:r>
              <a:rPr lang="en-US" sz="2000" b="0" dirty="0"/>
              <a:t>of 3)</a:t>
            </a:r>
            <a:endParaRPr lang="en-US" dirty="0"/>
          </a:p>
        </p:txBody>
      </p:sp>
      <p:sp>
        <p:nvSpPr>
          <p:cNvPr id="3" name="Text Placeholder 2"/>
          <p:cNvSpPr>
            <a:spLocks noGrp="1"/>
          </p:cNvSpPr>
          <p:nvPr>
            <p:ph type="body" idx="1"/>
          </p:nvPr>
        </p:nvSpPr>
        <p:spPr/>
        <p:txBody>
          <a:bodyPr/>
          <a:lstStyle/>
          <a:p>
            <a:r>
              <a:rPr lang="en-US" altLang="en-US" sz="2200" b="1" dirty="0">
                <a:latin typeface="+mn-lt"/>
              </a:rPr>
              <a:t>calculate and display the class average</a:t>
            </a:r>
          </a:p>
          <a:p>
            <a:r>
              <a:rPr lang="en-US" altLang="en-US" sz="2200" dirty="0">
                <a:latin typeface="+mn-lt"/>
              </a:rPr>
              <a:t>The preceding pseudocode can be refined as follows:</a:t>
            </a:r>
          </a:p>
          <a:p>
            <a:pPr lvl="1"/>
            <a:r>
              <a:rPr lang="en-US" altLang="en-US" sz="2200" dirty="0">
                <a:latin typeface="+mn-lt"/>
              </a:rPr>
              <a:t>if the counter is not equal to </a:t>
            </a:r>
            <a:r>
              <a:rPr lang="en-US" altLang="en-US" sz="2200" dirty="0" smtClean="0">
                <a:latin typeface="+mn-lt"/>
              </a:rPr>
              <a:t>zero</a:t>
            </a:r>
          </a:p>
          <a:p>
            <a:pPr marL="673100" lvl="1" indent="0">
              <a:spcBef>
                <a:spcPts val="0"/>
              </a:spcBef>
              <a:buNone/>
            </a:pPr>
            <a:r>
              <a:rPr lang="en-US" altLang="en-US" sz="2200" dirty="0" smtClean="0">
                <a:latin typeface="+mn-lt"/>
              </a:rPr>
              <a:t>set </a:t>
            </a:r>
            <a:r>
              <a:rPr lang="en-US" altLang="en-US" sz="2200" dirty="0">
                <a:latin typeface="+mn-lt"/>
              </a:rPr>
              <a:t>the average to the total divided by the counter</a:t>
            </a:r>
            <a:br>
              <a:rPr lang="en-US" altLang="en-US" sz="2200" dirty="0">
                <a:latin typeface="+mn-lt"/>
              </a:rPr>
            </a:br>
            <a:r>
              <a:rPr lang="en-US" altLang="en-US" sz="2200" dirty="0" smtClean="0">
                <a:latin typeface="+mn-lt"/>
              </a:rPr>
              <a:t>display </a:t>
            </a:r>
            <a:r>
              <a:rPr lang="en-US" altLang="en-US" sz="2200" dirty="0">
                <a:latin typeface="+mn-lt"/>
              </a:rPr>
              <a:t>the </a:t>
            </a:r>
            <a:r>
              <a:rPr lang="en-US" altLang="en-US" sz="2200" dirty="0" smtClean="0">
                <a:latin typeface="+mn-lt"/>
              </a:rPr>
              <a:t>average</a:t>
            </a:r>
          </a:p>
          <a:p>
            <a:pPr marL="673100" lvl="1" indent="-223838">
              <a:spcBef>
                <a:spcPts val="0"/>
              </a:spcBef>
              <a:buNone/>
            </a:pPr>
            <a:r>
              <a:rPr lang="en-US" altLang="en-US" sz="2200" dirty="0" smtClean="0">
                <a:latin typeface="+mn-lt"/>
              </a:rPr>
              <a:t>else</a:t>
            </a:r>
            <a:r>
              <a:rPr lang="en-US" altLang="en-US" sz="2200" dirty="0">
                <a:latin typeface="+mn-lt"/>
              </a:rPr>
              <a:t/>
            </a:r>
            <a:br>
              <a:rPr lang="en-US" altLang="en-US" sz="2200" dirty="0">
                <a:latin typeface="+mn-lt"/>
              </a:rPr>
            </a:br>
            <a:r>
              <a:rPr lang="en-US" altLang="en-US" sz="2200" dirty="0" smtClean="0">
                <a:latin typeface="+mn-lt"/>
              </a:rPr>
              <a:t>display </a:t>
            </a:r>
            <a:r>
              <a:rPr lang="en-US" altLang="en-US" sz="2200" dirty="0">
                <a:latin typeface="+mn-lt"/>
              </a:rPr>
              <a:t>“No grades were entered”</a:t>
            </a:r>
          </a:p>
          <a:p>
            <a:r>
              <a:rPr lang="en-US" altLang="en-US" sz="2200" dirty="0">
                <a:latin typeface="+mn-lt"/>
              </a:rPr>
              <a:t>We are careful here to test for the possibility of division by zero.</a:t>
            </a:r>
          </a:p>
          <a:p>
            <a:r>
              <a:rPr lang="en-US" altLang="en-US" sz="2200" dirty="0">
                <a:latin typeface="+mn-lt"/>
              </a:rPr>
              <a:t>The complete second refinement of the pseudocode for the class-average problem is shown in </a:t>
            </a:r>
            <a:r>
              <a:rPr lang="en-US" altLang="en-US" sz="2200" dirty="0" smtClean="0">
                <a:latin typeface="+mn-lt"/>
              </a:rPr>
              <a:t>Figure </a:t>
            </a:r>
            <a:r>
              <a:rPr lang="en-US" altLang="en-US" sz="2200" dirty="0">
                <a:latin typeface="+mn-lt"/>
              </a:rPr>
              <a:t>5.10.</a:t>
            </a:r>
            <a:endParaRPr lang="en-US" sz="2200" dirty="0">
              <a:latin typeface="+mn-lt"/>
            </a:endParaRPr>
          </a:p>
        </p:txBody>
      </p:sp>
    </p:spTree>
    <p:extLst>
      <p:ext uri="{BB962C8B-B14F-4D97-AF65-F5344CB8AC3E}">
        <p14:creationId xmlns:p14="http://schemas.microsoft.com/office/powerpoint/2010/main" val="8153746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Error-Prevention Tip 5.4</a:t>
            </a:r>
          </a:p>
        </p:txBody>
      </p:sp>
      <p:sp>
        <p:nvSpPr>
          <p:cNvPr id="3" name="Text Placeholder 2"/>
          <p:cNvSpPr>
            <a:spLocks noGrp="1"/>
          </p:cNvSpPr>
          <p:nvPr>
            <p:ph type="body" idx="1"/>
          </p:nvPr>
        </p:nvSpPr>
        <p:spPr/>
        <p:txBody>
          <a:bodyPr/>
          <a:lstStyle/>
          <a:p>
            <a:pPr marL="0" indent="0">
              <a:buNone/>
            </a:pPr>
            <a:r>
              <a:rPr lang="en-US" sz="2400" dirty="0">
                <a:latin typeface="+mn-lt"/>
              </a:rPr>
              <a:t>When performing division by an expression whose value could be zero, explicitly test </a:t>
            </a:r>
            <a:r>
              <a:rPr lang="en-US" sz="2400" dirty="0" smtClean="0">
                <a:latin typeface="+mn-lt"/>
              </a:rPr>
              <a:t>for </a:t>
            </a:r>
            <a:r>
              <a:rPr lang="en-US" sz="2400" dirty="0">
                <a:latin typeface="+mn-lt"/>
              </a:rPr>
              <a:t>this possibility and handle it appropriately in your app (e.g., by displaying an error message</a:t>
            </a:r>
            <a:r>
              <a:rPr lang="en-US" sz="2400" dirty="0" smtClean="0">
                <a:latin typeface="+mn-lt"/>
              </a:rPr>
              <a:t>) </a:t>
            </a:r>
            <a:r>
              <a:rPr lang="en-US" sz="2400" dirty="0">
                <a:latin typeface="+mn-lt"/>
              </a:rPr>
              <a:t>rather than allowing the error to occur.</a:t>
            </a:r>
          </a:p>
        </p:txBody>
      </p:sp>
    </p:spTree>
    <p:extLst>
      <p:ext uri="{BB962C8B-B14F-4D97-AF65-F5344CB8AC3E}">
        <p14:creationId xmlns:p14="http://schemas.microsoft.com/office/powerpoint/2010/main" val="96929777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b"/>
          <a:lstStyle/>
          <a:p>
            <a:r>
              <a:rPr lang="en-US" sz="3200" dirty="0" smtClean="0"/>
              <a:t>Figure 5.10 Class-Averaging </a:t>
            </a:r>
            <a:r>
              <a:rPr lang="en-US" sz="3200" dirty="0"/>
              <a:t>Pseudocode Algorithm with Sentinel-Controlled </a:t>
            </a:r>
            <a:r>
              <a:rPr lang="en-US" sz="3200" dirty="0" smtClean="0"/>
              <a:t>Iteration</a:t>
            </a:r>
            <a:endParaRPr lang="en-US" sz="3200" dirty="0"/>
          </a:p>
        </p:txBody>
      </p:sp>
      <p:pic>
        <p:nvPicPr>
          <p:cNvPr id="6" name="Picture 5" descr="Class-averaging pseudocode algorithm with sentinel-controlled iteration. A pseudocode algorithm. Line 1: initialize total to zero. Line 2: initialize counter to zero. Line 3: blank. Line 4: prompt the user to enter the first grade. Line 5: input the first grade, left parenthesis, possibly the sentinel, right parenthesis. Line 6: blank. Line 7: while the user has not yet entered the sentinel. Line 8, indented once: add this grade into the running total. Line 9, indented once: add one to the grade counter. Line 10, indented once: prompt the user to enter the next grade. Line 11, indented once: input the next grade, left parenthesis, possibly the sentinel, right parenthesis. Line 12: blank. Line 13: if the counter is not equal to zero. Line 14, indented once: set the average to the total divided by the counter. Line 15, indented once: print the average. Line 16: else. Line 17, indented once: print, open quotes, no grades were entered, close quote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387" y="1687086"/>
            <a:ext cx="8235225" cy="4467748"/>
          </a:xfrm>
          <a:prstGeom prst="rect">
            <a:avLst/>
          </a:prstGeom>
        </p:spPr>
      </p:pic>
    </p:spTree>
    <p:extLst>
      <p:ext uri="{BB962C8B-B14F-4D97-AF65-F5344CB8AC3E}">
        <p14:creationId xmlns:p14="http://schemas.microsoft.com/office/powerpoint/2010/main" val="129849956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Software Engineering Observation 5.4</a:t>
            </a:r>
          </a:p>
        </p:txBody>
      </p:sp>
      <p:sp>
        <p:nvSpPr>
          <p:cNvPr id="5" name="Text Placeholder 4"/>
          <p:cNvSpPr>
            <a:spLocks noGrp="1"/>
          </p:cNvSpPr>
          <p:nvPr>
            <p:ph type="body" idx="1"/>
          </p:nvPr>
        </p:nvSpPr>
        <p:spPr>
          <a:xfrm>
            <a:off x="457200" y="1600200"/>
            <a:ext cx="8229600" cy="1186543"/>
          </a:xfrm>
        </p:spPr>
        <p:txBody>
          <a:bodyPr/>
          <a:lstStyle/>
          <a:p>
            <a:pPr marL="0" indent="0">
              <a:buNone/>
            </a:pPr>
            <a:r>
              <a:rPr lang="en-US" sz="2400" dirty="0">
                <a:latin typeface="+mn-lt"/>
              </a:rPr>
              <a:t>Terminate the top-down, stepwise refinement process when you’ve specified the </a:t>
            </a:r>
            <a:r>
              <a:rPr lang="en-US" sz="2400" dirty="0" smtClean="0">
                <a:latin typeface="+mn-lt"/>
              </a:rPr>
              <a:t>pseudocode </a:t>
            </a:r>
            <a:r>
              <a:rPr lang="en-US" sz="2400" dirty="0">
                <a:latin typeface="+mn-lt"/>
              </a:rPr>
              <a:t>algorithm in sufficient detail for you to convert the pseudocode </a:t>
            </a:r>
            <a:r>
              <a:rPr lang="en-US" sz="2400" dirty="0" smtClean="0">
                <a:latin typeface="+mn-lt"/>
              </a:rPr>
              <a:t>to</a:t>
            </a:r>
            <a:endParaRPr lang="en-US" sz="2400" dirty="0">
              <a:latin typeface="+mn-lt"/>
            </a:endParaRPr>
          </a:p>
        </p:txBody>
      </p:sp>
      <p:graphicFrame>
        <p:nvGraphicFramePr>
          <p:cNvPr id="2" name="Object 1" descr="C sharp."/>
          <p:cNvGraphicFramePr>
            <a:graphicFrameLocks noChangeAspect="1"/>
          </p:cNvGraphicFramePr>
          <p:nvPr>
            <p:extLst>
              <p:ext uri="{D42A27DB-BD31-4B8C-83A1-F6EECF244321}">
                <p14:modId xmlns:p14="http://schemas.microsoft.com/office/powerpoint/2010/main" val="3838307266"/>
              </p:ext>
            </p:extLst>
          </p:nvPr>
        </p:nvGraphicFramePr>
        <p:xfrm>
          <a:off x="7645229" y="2496905"/>
          <a:ext cx="494974" cy="314984"/>
        </p:xfrm>
        <a:graphic>
          <a:graphicData uri="http://schemas.openxmlformats.org/presentationml/2006/ole">
            <mc:AlternateContent xmlns:mc="http://schemas.openxmlformats.org/markup-compatibility/2006">
              <mc:Choice xmlns:v="urn:schemas-microsoft-com:vml" Requires="v">
                <p:oleObj spid="_x0000_s20629" name="Equation" r:id="rId3" imgW="279360" imgH="177480" progId="Equation.DSMT4">
                  <p:embed/>
                </p:oleObj>
              </mc:Choice>
              <mc:Fallback>
                <p:oleObj name="Equation" r:id="rId3" imgW="279360" imgH="177480" progId="Equation.DSMT4">
                  <p:embed/>
                  <p:pic>
                    <p:nvPicPr>
                      <p:cNvPr id="0" name=""/>
                      <p:cNvPicPr/>
                      <p:nvPr/>
                    </p:nvPicPr>
                    <p:blipFill>
                      <a:blip r:embed="rId4"/>
                      <a:stretch>
                        <a:fillRect/>
                      </a:stretch>
                    </p:blipFill>
                    <p:spPr>
                      <a:xfrm>
                        <a:off x="7645229" y="2496905"/>
                        <a:ext cx="494974" cy="314984"/>
                      </a:xfrm>
                      <a:prstGeom prst="rect">
                        <a:avLst/>
                      </a:prstGeom>
                    </p:spPr>
                  </p:pic>
                </p:oleObj>
              </mc:Fallback>
            </mc:AlternateContent>
          </a:graphicData>
        </a:graphic>
      </p:graphicFrame>
    </p:spTree>
    <p:extLst>
      <p:ext uri="{BB962C8B-B14F-4D97-AF65-F5344CB8AC3E}">
        <p14:creationId xmlns:p14="http://schemas.microsoft.com/office/powerpoint/2010/main" val="15845622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Observation </a:t>
            </a:r>
            <a:r>
              <a:rPr lang="en-US" dirty="0" smtClean="0"/>
              <a:t>5.5</a:t>
            </a:r>
            <a:endParaRPr lang="en-US" dirty="0"/>
          </a:p>
        </p:txBody>
      </p:sp>
      <p:sp>
        <p:nvSpPr>
          <p:cNvPr id="3" name="Text Placeholder 2"/>
          <p:cNvSpPr>
            <a:spLocks noGrp="1"/>
          </p:cNvSpPr>
          <p:nvPr>
            <p:ph type="body" idx="1"/>
          </p:nvPr>
        </p:nvSpPr>
        <p:spPr/>
        <p:txBody>
          <a:bodyPr/>
          <a:lstStyle/>
          <a:p>
            <a:pPr marL="0" indent="0">
              <a:buNone/>
            </a:pPr>
            <a:r>
              <a:rPr lang="en-US" sz="2400" dirty="0">
                <a:latin typeface="+mn-lt"/>
              </a:rPr>
              <a:t>Some programmers do not use program-development tools like pseudocode. They </a:t>
            </a:r>
            <a:r>
              <a:rPr lang="en-US" sz="2400" dirty="0" smtClean="0">
                <a:latin typeface="+mn-lt"/>
              </a:rPr>
              <a:t>feel </a:t>
            </a:r>
            <a:r>
              <a:rPr lang="en-US" sz="2400" dirty="0">
                <a:latin typeface="+mn-lt"/>
              </a:rPr>
              <a:t>that their ultimate goal is to solve the problem on a computer and that </a:t>
            </a:r>
            <a:r>
              <a:rPr lang="en-US" sz="2400" dirty="0" smtClean="0">
                <a:latin typeface="+mn-lt"/>
              </a:rPr>
              <a:t>writing </a:t>
            </a:r>
            <a:r>
              <a:rPr lang="en-US" sz="2400" dirty="0">
                <a:latin typeface="+mn-lt"/>
              </a:rPr>
              <a:t>pseudocode merely delays the production of final outputs. Although this may work </a:t>
            </a:r>
            <a:r>
              <a:rPr lang="en-US" sz="2400" dirty="0" smtClean="0">
                <a:latin typeface="+mn-lt"/>
              </a:rPr>
              <a:t>for </a:t>
            </a:r>
            <a:r>
              <a:rPr lang="en-US" sz="2400" dirty="0">
                <a:latin typeface="+mn-lt"/>
              </a:rPr>
              <a:t>simple and familiar problems, it can lead to serious errors and delays in large, </a:t>
            </a:r>
            <a:r>
              <a:rPr lang="en-US" sz="2400" dirty="0" smtClean="0">
                <a:latin typeface="+mn-lt"/>
              </a:rPr>
              <a:t>complex </a:t>
            </a:r>
            <a:r>
              <a:rPr lang="en-US" sz="2400" dirty="0">
                <a:latin typeface="+mn-lt"/>
              </a:rPr>
              <a:t>projects.</a:t>
            </a:r>
          </a:p>
        </p:txBody>
      </p:sp>
    </p:spTree>
    <p:extLst>
      <p:ext uri="{BB962C8B-B14F-4D97-AF65-F5344CB8AC3E}">
        <p14:creationId xmlns:p14="http://schemas.microsoft.com/office/powerpoint/2010/main" val="284355370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5.10.3 Implementing Sentinel-Controlled Iteration</a:t>
            </a:r>
          </a:p>
        </p:txBody>
      </p:sp>
      <p:sp>
        <p:nvSpPr>
          <p:cNvPr id="3" name="Text Placeholder 2"/>
          <p:cNvSpPr>
            <a:spLocks noGrp="1"/>
          </p:cNvSpPr>
          <p:nvPr>
            <p:ph type="body" idx="1"/>
          </p:nvPr>
        </p:nvSpPr>
        <p:spPr>
          <a:xfrm>
            <a:off x="457200" y="1600201"/>
            <a:ext cx="8229600" cy="2637970"/>
          </a:xfrm>
        </p:spPr>
        <p:txBody>
          <a:bodyPr/>
          <a:lstStyle/>
          <a:p>
            <a:r>
              <a:rPr lang="en-US" sz="2400" dirty="0">
                <a:latin typeface="+mn-lt"/>
              </a:rPr>
              <a:t>In </a:t>
            </a:r>
            <a:r>
              <a:rPr lang="en-US" sz="2400" dirty="0" smtClean="0">
                <a:latin typeface="+mn-lt"/>
              </a:rPr>
              <a:t>Figure </a:t>
            </a:r>
            <a:r>
              <a:rPr lang="en-US" sz="2400" dirty="0">
                <a:latin typeface="+mn-lt"/>
              </a:rPr>
              <a:t>5.11, method </a:t>
            </a:r>
            <a:r>
              <a:rPr lang="en-US" sz="2400" dirty="0">
                <a:latin typeface="Consolas" panose="020B0609020204030204" pitchFamily="49" charset="0"/>
                <a:cs typeface="Consolas" panose="020B0609020204030204" pitchFamily="49" charset="0"/>
              </a:rPr>
              <a:t>Main</a:t>
            </a:r>
            <a:r>
              <a:rPr lang="en-US" sz="2400" dirty="0">
                <a:latin typeface="+mn-lt"/>
              </a:rPr>
              <a:t> implements the pseudocode algorithm of </a:t>
            </a:r>
            <a:r>
              <a:rPr lang="en-US" sz="2400" dirty="0" smtClean="0">
                <a:latin typeface="+mn-lt"/>
              </a:rPr>
              <a:t>Figure </a:t>
            </a:r>
            <a:r>
              <a:rPr lang="en-US" sz="2400" dirty="0">
                <a:latin typeface="+mn-lt"/>
              </a:rPr>
              <a:t>5.10</a:t>
            </a:r>
            <a:r>
              <a:rPr lang="en-US" sz="2400" dirty="0" smtClean="0">
                <a:latin typeface="+mn-lt"/>
              </a:rPr>
              <a:t>.</a:t>
            </a:r>
            <a:endParaRPr lang="en-US" sz="2400" dirty="0">
              <a:latin typeface="+mn-lt"/>
            </a:endParaRPr>
          </a:p>
          <a:p>
            <a:r>
              <a:rPr lang="en-US" sz="2400" dirty="0">
                <a:latin typeface="+mn-lt"/>
              </a:rPr>
              <a:t>Although each grade entered by the user is an integer, the averaging calculation is likely to produce a number with a decimal</a:t>
            </a:r>
            <a:r>
              <a:rPr lang="en-US" sz="2400" dirty="0" smtClean="0">
                <a:latin typeface="+mn-lt"/>
              </a:rPr>
              <a:t>.</a:t>
            </a:r>
            <a:endParaRPr lang="en-US" sz="2400" dirty="0">
              <a:latin typeface="+mn-lt"/>
            </a:endParaRPr>
          </a:p>
          <a:p>
            <a:r>
              <a:rPr lang="en-US" sz="2400" dirty="0">
                <a:latin typeface="+mn-lt"/>
              </a:rPr>
              <a:t>The type </a:t>
            </a:r>
            <a:r>
              <a:rPr lang="en-US" sz="2400" dirty="0">
                <a:latin typeface="Consolas" panose="020B0609020204030204" pitchFamily="49" charset="0"/>
                <a:cs typeface="Consolas" panose="020B0609020204030204" pitchFamily="49" charset="0"/>
              </a:rPr>
              <a:t>int</a:t>
            </a:r>
            <a:r>
              <a:rPr lang="en-US" sz="2400" dirty="0">
                <a:latin typeface="+mn-lt"/>
              </a:rPr>
              <a:t> cannot represent such a number</a:t>
            </a:r>
            <a:r>
              <a:rPr lang="en-US" sz="2400" dirty="0" smtClean="0">
                <a:latin typeface="+mn-lt"/>
              </a:rPr>
              <a:t>.</a:t>
            </a:r>
            <a:endParaRPr lang="en-US" sz="2400" dirty="0">
              <a:latin typeface="+mn-lt"/>
            </a:endParaRPr>
          </a:p>
          <a:p>
            <a:pPr marL="0" indent="0">
              <a:buNone/>
            </a:pPr>
            <a:r>
              <a:rPr lang="en-US" sz="2400" dirty="0" smtClean="0">
                <a:latin typeface="+mn-lt"/>
              </a:rPr>
              <a:t> </a:t>
            </a:r>
            <a:endParaRPr lang="en-US" sz="2400" dirty="0">
              <a:latin typeface="+mn-lt"/>
            </a:endParaRPr>
          </a:p>
        </p:txBody>
      </p:sp>
      <p:sp>
        <p:nvSpPr>
          <p:cNvPr id="4" name="Content Placeholder 3"/>
          <p:cNvSpPr>
            <a:spLocks noGrp="1"/>
          </p:cNvSpPr>
          <p:nvPr>
            <p:ph sz="quarter" idx="13"/>
          </p:nvPr>
        </p:nvSpPr>
        <p:spPr>
          <a:xfrm>
            <a:off x="457200" y="4369269"/>
            <a:ext cx="297543" cy="420234"/>
          </a:xfrm>
        </p:spPr>
        <p:txBody>
          <a:bodyPr/>
          <a:lstStyle/>
          <a:p>
            <a:r>
              <a:rPr lang="en-US" sz="2400" dirty="0" smtClean="0">
                <a:latin typeface="+mn-lt"/>
              </a:rPr>
              <a:t> </a:t>
            </a:r>
            <a:endParaRPr lang="en-US" sz="2400" dirty="0">
              <a:latin typeface="+mn-lt"/>
            </a:endParaRP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3943792639"/>
              </p:ext>
            </p:extLst>
          </p:nvPr>
        </p:nvGraphicFramePr>
        <p:xfrm>
          <a:off x="749467" y="4480477"/>
          <a:ext cx="467527" cy="344494"/>
        </p:xfrm>
        <a:graphic>
          <a:graphicData uri="http://schemas.openxmlformats.org/presentationml/2006/ole">
            <mc:AlternateContent xmlns:mc="http://schemas.openxmlformats.org/markup-compatibility/2006">
              <mc:Choice xmlns:v="urn:schemas-microsoft-com:vml" Requires="v">
                <p:oleObj spid="_x0000_s21652" name="Equation" r:id="rId3" imgW="241200" imgH="177480" progId="Equation.DSMT4">
                  <p:embed/>
                </p:oleObj>
              </mc:Choice>
              <mc:Fallback>
                <p:oleObj name="Equation" r:id="rId3" imgW="241200" imgH="177480" progId="Equation.DSMT4">
                  <p:embed/>
                  <p:pic>
                    <p:nvPicPr>
                      <p:cNvPr id="0" name=""/>
                      <p:cNvPicPr/>
                      <p:nvPr/>
                    </p:nvPicPr>
                    <p:blipFill>
                      <a:blip r:embed="rId4"/>
                      <a:stretch>
                        <a:fillRect/>
                      </a:stretch>
                    </p:blipFill>
                    <p:spPr>
                      <a:xfrm>
                        <a:off x="749467" y="4480477"/>
                        <a:ext cx="467527" cy="344494"/>
                      </a:xfrm>
                      <a:prstGeom prst="rect">
                        <a:avLst/>
                      </a:prstGeom>
                    </p:spPr>
                  </p:pic>
                </p:oleObj>
              </mc:Fallback>
            </mc:AlternateContent>
          </a:graphicData>
        </a:graphic>
      </p:graphicFrame>
      <p:sp>
        <p:nvSpPr>
          <p:cNvPr id="5" name="Content Placeholder 4"/>
          <p:cNvSpPr>
            <a:spLocks noGrp="1"/>
          </p:cNvSpPr>
          <p:nvPr>
            <p:ph sz="quarter" idx="14"/>
          </p:nvPr>
        </p:nvSpPr>
        <p:spPr>
          <a:xfrm>
            <a:off x="454025" y="4347924"/>
            <a:ext cx="8232775" cy="833678"/>
          </a:xfrm>
        </p:spPr>
        <p:txBody>
          <a:bodyPr/>
          <a:lstStyle/>
          <a:p>
            <a:pPr marL="261938" indent="449263">
              <a:buNone/>
            </a:pPr>
            <a:r>
              <a:rPr lang="en-US" sz="2400" dirty="0" smtClean="0">
                <a:latin typeface="+mn-lt"/>
              </a:rPr>
              <a:t>provides </a:t>
            </a:r>
            <a:r>
              <a:rPr lang="en-US" sz="2400" dirty="0">
                <a:latin typeface="+mn-lt"/>
              </a:rPr>
              <a:t>data types </a:t>
            </a:r>
            <a:r>
              <a:rPr lang="en-US" sz="2400" dirty="0">
                <a:latin typeface="Consolas" panose="020B0609020204030204" pitchFamily="49" charset="0"/>
                <a:cs typeface="Consolas" panose="020B0609020204030204" pitchFamily="49" charset="0"/>
              </a:rPr>
              <a:t>float</a:t>
            </a:r>
            <a:r>
              <a:rPr lang="en-US" sz="2400" dirty="0"/>
              <a:t> </a:t>
            </a:r>
            <a:r>
              <a:rPr lang="en-US" sz="2400" dirty="0">
                <a:latin typeface="+mn-lt"/>
              </a:rPr>
              <a:t>and</a:t>
            </a:r>
            <a:r>
              <a:rPr lang="en-US" sz="2400" dirty="0"/>
              <a:t> </a:t>
            </a:r>
            <a:r>
              <a:rPr lang="en-US" sz="2400" dirty="0">
                <a:latin typeface="Consolas" panose="020B0609020204030204" pitchFamily="49" charset="0"/>
                <a:cs typeface="Consolas" panose="020B0609020204030204" pitchFamily="49" charset="0"/>
              </a:rPr>
              <a:t>double</a:t>
            </a:r>
            <a:r>
              <a:rPr lang="en-US" sz="2400" dirty="0"/>
              <a:t> </a:t>
            </a:r>
            <a:r>
              <a:rPr lang="en-US" sz="2400" dirty="0">
                <a:latin typeface="+mn-lt"/>
              </a:rPr>
              <a:t>to store floating-point numbers in memory</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41997459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382000" cy="1066799"/>
          </a:xfrm>
        </p:spPr>
        <p:txBody>
          <a:bodyPr anchor="b"/>
          <a:lstStyle/>
          <a:p>
            <a:r>
              <a:rPr lang="en-US" sz="3200" dirty="0" smtClean="0"/>
              <a:t>Figure 5.11 Solving </a:t>
            </a:r>
            <a:r>
              <a:rPr lang="en-US" sz="3200" dirty="0"/>
              <a:t>the Class-Average Problem Using Sentinel-Controlled </a:t>
            </a:r>
            <a:r>
              <a:rPr lang="en-US" sz="3200" dirty="0" smtClean="0"/>
              <a:t>Iteration </a:t>
            </a:r>
            <a:r>
              <a:rPr lang="en-US" sz="2000" b="0" dirty="0" smtClean="0"/>
              <a:t>(1 </a:t>
            </a:r>
            <a:r>
              <a:rPr lang="en-US" sz="2000" b="0" dirty="0"/>
              <a:t>of </a:t>
            </a:r>
            <a:r>
              <a:rPr lang="en-US" sz="2000" b="0" dirty="0" smtClean="0"/>
              <a:t>4)</a:t>
            </a:r>
            <a:endParaRPr lang="en-US" b="0" dirty="0"/>
          </a:p>
        </p:txBody>
      </p:sp>
      <p:pic>
        <p:nvPicPr>
          <p:cNvPr id="5" name="Picture 4" descr="Solving the class-average problem using sentinel-controlled iteration. Program code. Line 1: forward slash, forward slash, fig, period, 5, period, 11, colon, class average, period, c s. Line 2: forward slash, forward slash, solving the class-average problem using sentinel-controlled iteration, period. Line 3: using system, semi colon. Line 4: blank. Line 5: class class average. Line 6: left brace. Line 7, indented once: static void main, left parenthesis, right parenthesis. Line 8, indented once: left brace. Line 9, indented twice: forward slash, forward slash, initialization phase. Line 10, indented twice: i n t, total = 0, semi colon, forward slash, forward slash, initialize sum of grades. Line 11, indented twice: i n t, grade counter, = 0, semi colon, forward slash, forward slash, initialize, hash, of grades entered so far. Line 12, indented twice: blank. Line 13, indented twice: forward slash, forward slash, processing phase. Line 14, indented twice: forward slash, forward slash, prompt for input and read grade from user. Line 15, indented twice: console, period, write, left parenthesis, open quotes, enter grade or -1 to quit, colon, close quotes, right parenthesis, semi colon. Line 16, indented twice: i n t, grade = i n t, period, parse, left parenthesis, console, period, read line, left parenthesis, right parenthesis, right parenthesis, semi colon. Line 17, indented twice: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902" y="1776092"/>
            <a:ext cx="8235225" cy="3837503"/>
          </a:xfrm>
          <a:prstGeom prst="rect">
            <a:avLst/>
          </a:prstGeom>
        </p:spPr>
      </p:pic>
    </p:spTree>
    <p:extLst>
      <p:ext uri="{BB962C8B-B14F-4D97-AF65-F5344CB8AC3E}">
        <p14:creationId xmlns:p14="http://schemas.microsoft.com/office/powerpoint/2010/main" val="161188255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396514" cy="1066799"/>
          </a:xfrm>
        </p:spPr>
        <p:txBody>
          <a:bodyPr anchor="b"/>
          <a:lstStyle/>
          <a:p>
            <a:r>
              <a:rPr lang="en-US" sz="3200" dirty="0"/>
              <a:t>Figure</a:t>
            </a:r>
            <a:r>
              <a:rPr lang="en-US" sz="3200" dirty="0" smtClean="0"/>
              <a:t> 5.11 Solving </a:t>
            </a:r>
            <a:r>
              <a:rPr lang="en-US" sz="3200" dirty="0"/>
              <a:t>the Class-Average Problem Using Sentinel-Controlled Iteration </a:t>
            </a:r>
            <a:r>
              <a:rPr lang="en-US" sz="2000" b="0" dirty="0" smtClean="0"/>
              <a:t>(2 </a:t>
            </a:r>
            <a:r>
              <a:rPr lang="en-US" sz="2000" b="0" dirty="0"/>
              <a:t>of 4)</a:t>
            </a:r>
            <a:endParaRPr lang="en-US" dirty="0"/>
          </a:p>
        </p:txBody>
      </p:sp>
      <p:pic>
        <p:nvPicPr>
          <p:cNvPr id="4" name="Picture 3" descr="Solving the class-average problem using sentinel-controlled iteration. Line 18, indented twice: forward slash, forward slash, loop until sentinel value is read from the user. Line 19, indented twice: while, left parenthesis, grade exclamation mark = -1, right parenthesis. Line 20, indented twice: left brace. Line 21, indented three times: total = total + grade, semi colon, forward slash, forward slash, add grade to total. Line 22, indented three times: grade counter, = grade counter, + 1, semi colon, forward slash, forward slash, increment counter. Line 23, indented three times: blank. Line 24, indented three times: forward slash, forward slash, prompt for input and read grade from user. Line 25, indented three times: console, period, write, left parenthesis, open quotes, enter grade or -1 to quit, colon, close quotes, right parenthesis, semi colon. Line 26, indented three times: grade = i n t, period, parse, left parenthesis, console, period, read line, left parenthesis, right parenthesis, right parenthesis, semi colon. Line 27, indented twice: right brace. Line 28: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4" y="1705025"/>
            <a:ext cx="8235225" cy="2591019"/>
          </a:xfrm>
          <a:prstGeom prst="rect">
            <a:avLst/>
          </a:prstGeom>
        </p:spPr>
      </p:pic>
    </p:spTree>
    <p:extLst>
      <p:ext uri="{BB962C8B-B14F-4D97-AF65-F5344CB8AC3E}">
        <p14:creationId xmlns:p14="http://schemas.microsoft.com/office/powerpoint/2010/main" val="378751261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382000" cy="1066799"/>
          </a:xfrm>
        </p:spPr>
        <p:txBody>
          <a:bodyPr anchor="b"/>
          <a:lstStyle/>
          <a:p>
            <a:r>
              <a:rPr lang="en-US" sz="3200" dirty="0"/>
              <a:t>Figure</a:t>
            </a:r>
            <a:r>
              <a:rPr lang="en-US" sz="3200" dirty="0" smtClean="0"/>
              <a:t> 5.11 Solving </a:t>
            </a:r>
            <a:r>
              <a:rPr lang="en-US" sz="3200" dirty="0"/>
              <a:t>the Class-Average Problem Using Sentinel-Controlled Iteration </a:t>
            </a:r>
            <a:r>
              <a:rPr lang="en-US" sz="2000" b="0" dirty="0" smtClean="0"/>
              <a:t>(3 </a:t>
            </a:r>
            <a:r>
              <a:rPr lang="en-US" sz="2000" b="0" dirty="0"/>
              <a:t>of 4)</a:t>
            </a:r>
            <a:endParaRPr lang="en-US" dirty="0"/>
          </a:p>
        </p:txBody>
      </p:sp>
      <p:pic>
        <p:nvPicPr>
          <p:cNvPr id="4" name="Picture 3" descr="Solving the class-average problem using sentinel-controlled iteration. Line 29, indented three times: forward slash, forward slash, termination phase. Line 30, indented three times: forward slash, forward slash, if the user entered at least one grade, period, period, period. Line 31, indented three times: if, left parenthesis, grade counter exclamation mark = 0, right parenthesis. Line 32, indented three times: left brace. Line 33, indented four times: forward slash, forward slash, use number with decimal point to calculate average of grades. Line 34, indented four times: double average =, left parenthesis, double, right parenthesis, total, division slash, grade counter, semi colon. Line 35, indented four times: forward slash, forward slash, display the total and average, left parenthesis, with two digits of precision, right parenthesis. Line 36, indented four times: console, period, write line, left parenthesis. Line 37, indented three times: dollar sign, open quotes, back slash, n total of the, left brace, grade counter, right brace, grades entered is, left brace, total, right brace, close quotes, right parenthesis, semi colon. Line 38, indented four times: console, period, write line, left parenthesis, dollar sign, open quotes, class average is, left brace, average, colon, f, right brace, close quotes, right parenthesis, semi colon. Line 39, indented twice: right brace. Line 40, indented twice: else, forward slash, forward slash, no grades were entered, comma, so output error message. Line 41, indented twice: left brace. Line 42, indented three times: console, period, write line, left parenthesis, open quotes, no grades were entered, close quotes, right parenthesis, semi colon. Line 43, indented twice: right brace. Line 44, indented once: right brace. Line 45: right brace. Line 46,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587" y="1738271"/>
            <a:ext cx="8235225" cy="4131618"/>
          </a:xfrm>
          <a:prstGeom prst="rect">
            <a:avLst/>
          </a:prstGeom>
        </p:spPr>
      </p:pic>
    </p:spTree>
    <p:extLst>
      <p:ext uri="{BB962C8B-B14F-4D97-AF65-F5344CB8AC3E}">
        <p14:creationId xmlns:p14="http://schemas.microsoft.com/office/powerpoint/2010/main" val="516556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r>
              <a:rPr lang="en-US" sz="2000" b="0" dirty="0" smtClean="0"/>
              <a:t>(6 </a:t>
            </a:r>
            <a:r>
              <a:rPr lang="en-US" sz="2000" b="0" dirty="0"/>
              <a:t>of 6)</a:t>
            </a:r>
            <a:endParaRPr lang="en-US" dirty="0"/>
          </a:p>
        </p:txBody>
      </p:sp>
      <p:sp>
        <p:nvSpPr>
          <p:cNvPr id="3" name="Text Placeholder 2"/>
          <p:cNvSpPr>
            <a:spLocks noGrp="1"/>
          </p:cNvSpPr>
          <p:nvPr>
            <p:ph type="body" idx="1"/>
          </p:nvPr>
        </p:nvSpPr>
        <p:spPr/>
        <p:txBody>
          <a:bodyPr/>
          <a:lstStyle/>
          <a:p>
            <a:pPr marL="487350" lvl="1" indent="0">
              <a:buNone/>
            </a:pPr>
            <a:r>
              <a:rPr lang="en-US" sz="2400" dirty="0" smtClean="0">
                <a:solidFill>
                  <a:schemeClr val="tx2"/>
                </a:solidFill>
                <a:latin typeface="+mn-lt"/>
              </a:rPr>
              <a:t>5.13.2</a:t>
            </a:r>
            <a:r>
              <a:rPr lang="en-US" sz="2400" b="1" dirty="0" smtClean="0">
                <a:solidFill>
                  <a:schemeClr val="tx2"/>
                </a:solidFill>
                <a:latin typeface="+mn-lt"/>
              </a:rPr>
              <a:t> </a:t>
            </a:r>
            <a:r>
              <a:rPr lang="en-US" sz="2400" dirty="0">
                <a:latin typeface="+mn-lt"/>
              </a:rPr>
              <a:t>Simplifying Increment Statements</a:t>
            </a:r>
          </a:p>
          <a:p>
            <a:pPr marL="487350" lvl="1" indent="0">
              <a:buNone/>
            </a:pPr>
            <a:r>
              <a:rPr lang="en-US" sz="2400" dirty="0">
                <a:solidFill>
                  <a:schemeClr val="tx2"/>
                </a:solidFill>
                <a:latin typeface="+mn-lt"/>
              </a:rPr>
              <a:t>5.13.3</a:t>
            </a:r>
            <a:r>
              <a:rPr lang="en-US" sz="2400" b="1" dirty="0">
                <a:solidFill>
                  <a:schemeClr val="tx2"/>
                </a:solidFill>
                <a:latin typeface="+mn-lt"/>
              </a:rPr>
              <a:t> </a:t>
            </a:r>
            <a:r>
              <a:rPr lang="en-US" sz="2400" dirty="0">
                <a:latin typeface="+mn-lt"/>
              </a:rPr>
              <a:t>Operator Precedence and Associativity</a:t>
            </a:r>
          </a:p>
          <a:p>
            <a:pPr marL="0" indent="0">
              <a:buNone/>
            </a:pPr>
            <a:r>
              <a:rPr lang="en-US" sz="2400" b="1" dirty="0">
                <a:solidFill>
                  <a:schemeClr val="tx2"/>
                </a:solidFill>
                <a:latin typeface="+mn-lt"/>
              </a:rPr>
              <a:t>5.14 </a:t>
            </a:r>
            <a:r>
              <a:rPr lang="en-US" sz="2400" dirty="0">
                <a:latin typeface="+mn-lt"/>
              </a:rPr>
              <a:t>Simple Types</a:t>
            </a:r>
          </a:p>
          <a:p>
            <a:pPr marL="0" indent="0">
              <a:buNone/>
            </a:pPr>
            <a:r>
              <a:rPr lang="en-US" sz="2400" b="1" dirty="0">
                <a:solidFill>
                  <a:schemeClr val="tx2"/>
                </a:solidFill>
                <a:latin typeface="+mn-lt"/>
              </a:rPr>
              <a:t>5.15 </a:t>
            </a:r>
            <a:r>
              <a:rPr lang="en-US" sz="2400" dirty="0">
                <a:latin typeface="+mn-lt"/>
              </a:rPr>
              <a:t>Wrap-Up</a:t>
            </a:r>
          </a:p>
        </p:txBody>
      </p:sp>
    </p:spTree>
    <p:extLst>
      <p:ext uri="{BB962C8B-B14F-4D97-AF65-F5344CB8AC3E}">
        <p14:creationId xmlns:p14="http://schemas.microsoft.com/office/powerpoint/2010/main" val="81031326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382000" cy="1066799"/>
          </a:xfrm>
        </p:spPr>
        <p:txBody>
          <a:bodyPr anchor="b"/>
          <a:lstStyle/>
          <a:p>
            <a:r>
              <a:rPr lang="en-US" sz="3200" dirty="0"/>
              <a:t>Figure</a:t>
            </a:r>
            <a:r>
              <a:rPr lang="en-US" sz="3200" dirty="0" smtClean="0"/>
              <a:t> 5.11 Solving </a:t>
            </a:r>
            <a:r>
              <a:rPr lang="en-US" sz="3200" dirty="0"/>
              <a:t>the Class-Average Problem Using Sentinel-Controlled Iteration </a:t>
            </a:r>
            <a:r>
              <a:rPr lang="en-US" sz="2000" b="0" dirty="0" smtClean="0"/>
              <a:t>(4 </a:t>
            </a:r>
            <a:r>
              <a:rPr lang="en-US" sz="2000" b="0" dirty="0"/>
              <a:t>of 4)</a:t>
            </a:r>
            <a:endParaRPr lang="en-US" dirty="0"/>
          </a:p>
        </p:txBody>
      </p:sp>
      <p:pic>
        <p:nvPicPr>
          <p:cNvPr id="4" name="Picture 3" descr="Solving the class-average problem using sentinel-controlled iteration. Computer output. Line 1: enter grade or negative 1 to quit, colon, 97. Line 2: enter grade or negative 1 to quit, colon, 88. Line 3: enter grade or negative 1 to quit, colon, 72. Line 4: enter grade or -1 to quit, colon, negative 1. Line 5: total of the 3 grades entered is 257. Line 6: class average is 85, period,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370" y="2052246"/>
            <a:ext cx="8283659" cy="1882650"/>
          </a:xfrm>
          <a:prstGeom prst="rect">
            <a:avLst/>
          </a:prstGeom>
        </p:spPr>
      </p:pic>
    </p:spTree>
    <p:extLst>
      <p:ext uri="{BB962C8B-B14F-4D97-AF65-F5344CB8AC3E}">
        <p14:creationId xmlns:p14="http://schemas.microsoft.com/office/powerpoint/2010/main" val="394465676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Programming Practice 5.3</a:t>
            </a:r>
          </a:p>
        </p:txBody>
      </p:sp>
      <p:sp>
        <p:nvSpPr>
          <p:cNvPr id="4" name="Text Placeholder 3"/>
          <p:cNvSpPr>
            <a:spLocks noGrp="1"/>
          </p:cNvSpPr>
          <p:nvPr>
            <p:ph type="body" idx="1"/>
          </p:nvPr>
        </p:nvSpPr>
        <p:spPr/>
        <p:txBody>
          <a:bodyPr/>
          <a:lstStyle/>
          <a:p>
            <a:pPr marL="0" indent="0">
              <a:buNone/>
            </a:pPr>
            <a:r>
              <a:rPr lang="en-US" sz="2400" dirty="0">
                <a:latin typeface="+mn-lt"/>
              </a:rPr>
              <a:t>In a sentinel-controlled loop, prompts should remind the user of the </a:t>
            </a:r>
            <a:r>
              <a:rPr lang="en-US" sz="2400" dirty="0" smtClean="0">
                <a:latin typeface="+mn-lt"/>
              </a:rPr>
              <a:t>sentinel.</a:t>
            </a:r>
            <a:endParaRPr lang="en-US" sz="2400" dirty="0">
              <a:latin typeface="+mn-lt"/>
            </a:endParaRPr>
          </a:p>
        </p:txBody>
      </p:sp>
    </p:spTree>
    <p:extLst>
      <p:ext uri="{BB962C8B-B14F-4D97-AF65-F5344CB8AC3E}">
        <p14:creationId xmlns:p14="http://schemas.microsoft.com/office/powerpoint/2010/main" val="33658466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Error-Prevention Tip 5.5</a:t>
            </a:r>
          </a:p>
        </p:txBody>
      </p:sp>
      <p:sp>
        <p:nvSpPr>
          <p:cNvPr id="3" name="Text Placeholder 2"/>
          <p:cNvSpPr>
            <a:spLocks noGrp="1"/>
          </p:cNvSpPr>
          <p:nvPr>
            <p:ph type="body" idx="1"/>
          </p:nvPr>
        </p:nvSpPr>
        <p:spPr/>
        <p:txBody>
          <a:bodyPr/>
          <a:lstStyle/>
          <a:p>
            <a:pPr marL="0" indent="0">
              <a:buNone/>
            </a:pPr>
            <a:r>
              <a:rPr lang="en-US" sz="2400" dirty="0">
                <a:latin typeface="+mn-lt"/>
              </a:rPr>
              <a:t>Omitting the braces that delimit a block can lead to logic errors, such as infinite loops. </a:t>
            </a:r>
            <a:r>
              <a:rPr lang="en-US" sz="2400" dirty="0" smtClean="0">
                <a:latin typeface="+mn-lt"/>
              </a:rPr>
              <a:t>To </a:t>
            </a:r>
            <a:r>
              <a:rPr lang="en-US" sz="2400" dirty="0">
                <a:latin typeface="+mn-lt"/>
              </a:rPr>
              <a:t>prevent this and other problems, we always enclose the body of every control statement </a:t>
            </a:r>
            <a:r>
              <a:rPr lang="en-US" sz="2400" dirty="0" smtClean="0">
                <a:latin typeface="+mn-lt"/>
              </a:rPr>
              <a:t>in </a:t>
            </a:r>
            <a:r>
              <a:rPr lang="en-US" sz="2400" dirty="0">
                <a:latin typeface="+mn-lt"/>
              </a:rPr>
              <a:t>braces even if the body contains only a single statement.</a:t>
            </a:r>
          </a:p>
        </p:txBody>
      </p:sp>
    </p:spTree>
    <p:extLst>
      <p:ext uri="{BB962C8B-B14F-4D97-AF65-F5344CB8AC3E}">
        <p14:creationId xmlns:p14="http://schemas.microsoft.com/office/powerpoint/2010/main" val="130263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5.10.6 Converting Between Simple Types Explicitly and Implicitly</a:t>
            </a:r>
          </a:p>
        </p:txBody>
      </p:sp>
      <p:sp>
        <p:nvSpPr>
          <p:cNvPr id="3" name="Text Placeholder 2"/>
          <p:cNvSpPr>
            <a:spLocks noGrp="1"/>
          </p:cNvSpPr>
          <p:nvPr>
            <p:ph type="body" idx="1"/>
          </p:nvPr>
        </p:nvSpPr>
        <p:spPr>
          <a:xfrm>
            <a:off x="457200" y="1600200"/>
            <a:ext cx="8229600" cy="1613582"/>
          </a:xfrm>
        </p:spPr>
        <p:txBody>
          <a:bodyPr/>
          <a:lstStyle/>
          <a:p>
            <a:r>
              <a:rPr lang="en-US" sz="2200" dirty="0">
                <a:latin typeface="+mn-lt"/>
              </a:rPr>
              <a:t>To perform a floating-point calculation with integer values, we temporarily treat these values as floating-point numbers.</a:t>
            </a:r>
          </a:p>
          <a:p>
            <a:r>
              <a:rPr lang="en-US" sz="2200" dirty="0">
                <a:latin typeface="+mn-lt"/>
              </a:rPr>
              <a:t>A unary cast operator such as </a:t>
            </a:r>
            <a:r>
              <a:rPr lang="en-US" sz="2200" dirty="0">
                <a:latin typeface="Consolas" panose="020B0609020204030204" pitchFamily="49" charset="0"/>
                <a:cs typeface="Consolas" panose="020B0609020204030204" pitchFamily="49" charset="0"/>
              </a:rPr>
              <a:t>(double) </a:t>
            </a:r>
            <a:r>
              <a:rPr lang="en-US" sz="2200" dirty="0">
                <a:latin typeface="+mn-lt"/>
              </a:rPr>
              <a:t>performs explicit conversion</a:t>
            </a:r>
            <a:r>
              <a:rPr lang="en-US" sz="2200" dirty="0" smtClean="0">
                <a:latin typeface="+mn-lt"/>
              </a:rPr>
              <a:t>.</a:t>
            </a:r>
            <a:endParaRPr lang="en-US" sz="2200" dirty="0">
              <a:latin typeface="+mn-lt"/>
            </a:endParaRPr>
          </a:p>
        </p:txBody>
      </p:sp>
      <p:sp>
        <p:nvSpPr>
          <p:cNvPr id="4" name="Content Placeholder 3"/>
          <p:cNvSpPr>
            <a:spLocks noGrp="1"/>
          </p:cNvSpPr>
          <p:nvPr>
            <p:ph sz="quarter" idx="13"/>
          </p:nvPr>
        </p:nvSpPr>
        <p:spPr>
          <a:xfrm>
            <a:off x="457200" y="3256675"/>
            <a:ext cx="224971" cy="419596"/>
          </a:xfrm>
        </p:spPr>
        <p:txBody>
          <a:bodyPr/>
          <a:lstStyle/>
          <a:p>
            <a:r>
              <a:rPr lang="en-US" sz="2200" dirty="0" smtClean="0">
                <a:latin typeface="+mn-lt"/>
              </a:rPr>
              <a:t> </a:t>
            </a:r>
            <a:endParaRPr lang="en-US" sz="2200" dirty="0">
              <a:latin typeface="+mn-lt"/>
            </a:endParaRPr>
          </a:p>
        </p:txBody>
      </p:sp>
      <p:graphicFrame>
        <p:nvGraphicFramePr>
          <p:cNvPr id="9" name="Object 8" descr="C sharp"/>
          <p:cNvGraphicFramePr>
            <a:graphicFrameLocks noChangeAspect="1"/>
          </p:cNvGraphicFramePr>
          <p:nvPr>
            <p:extLst>
              <p:ext uri="{D42A27DB-BD31-4B8C-83A1-F6EECF244321}">
                <p14:modId xmlns:p14="http://schemas.microsoft.com/office/powerpoint/2010/main" val="1530158327"/>
              </p:ext>
            </p:extLst>
          </p:nvPr>
        </p:nvGraphicFramePr>
        <p:xfrm>
          <a:off x="773745" y="3353956"/>
          <a:ext cx="416648" cy="307005"/>
        </p:xfrm>
        <a:graphic>
          <a:graphicData uri="http://schemas.openxmlformats.org/presentationml/2006/ole">
            <mc:AlternateContent xmlns:mc="http://schemas.openxmlformats.org/markup-compatibility/2006">
              <mc:Choice xmlns:v="urn:schemas-microsoft-com:vml" Requires="v">
                <p:oleObj spid="_x0000_s22674" name="Equation" r:id="rId3" imgW="241200" imgH="177480" progId="Equation.DSMT4">
                  <p:embed/>
                </p:oleObj>
              </mc:Choice>
              <mc:Fallback>
                <p:oleObj name="Equation" r:id="rId3" imgW="241200" imgH="177480" progId="Equation.DSMT4">
                  <p:embed/>
                  <p:pic>
                    <p:nvPicPr>
                      <p:cNvPr id="0" name=""/>
                      <p:cNvPicPr/>
                      <p:nvPr/>
                    </p:nvPicPr>
                    <p:blipFill>
                      <a:blip r:embed="rId4"/>
                      <a:stretch>
                        <a:fillRect/>
                      </a:stretch>
                    </p:blipFill>
                    <p:spPr>
                      <a:xfrm>
                        <a:off x="773745" y="3353956"/>
                        <a:ext cx="416648" cy="307005"/>
                      </a:xfrm>
                      <a:prstGeom prst="rect">
                        <a:avLst/>
                      </a:prstGeom>
                    </p:spPr>
                  </p:pic>
                </p:oleObj>
              </mc:Fallback>
            </mc:AlternateContent>
          </a:graphicData>
        </a:graphic>
      </p:graphicFrame>
      <p:sp>
        <p:nvSpPr>
          <p:cNvPr id="5" name="Content Placeholder 4"/>
          <p:cNvSpPr>
            <a:spLocks noGrp="1"/>
          </p:cNvSpPr>
          <p:nvPr>
            <p:ph sz="quarter" idx="14"/>
          </p:nvPr>
        </p:nvSpPr>
        <p:spPr>
          <a:xfrm>
            <a:off x="457200" y="3213782"/>
            <a:ext cx="8232775" cy="3085418"/>
          </a:xfrm>
        </p:spPr>
        <p:txBody>
          <a:bodyPr/>
          <a:lstStyle/>
          <a:p>
            <a:pPr marL="261938" indent="449263">
              <a:buNone/>
            </a:pPr>
            <a:r>
              <a:rPr lang="en-US" sz="2200" dirty="0" smtClean="0">
                <a:latin typeface="+mn-lt"/>
              </a:rPr>
              <a:t>performs </a:t>
            </a:r>
            <a:r>
              <a:rPr lang="en-US" sz="2200" dirty="0">
                <a:latin typeface="+mn-lt"/>
              </a:rPr>
              <a:t>an operation called promotion (or implicit conversion) on selected operands for use in the expression.</a:t>
            </a:r>
          </a:p>
          <a:p>
            <a:r>
              <a:rPr lang="en-US" altLang="en-US" sz="2200" dirty="0">
                <a:latin typeface="+mn-lt"/>
              </a:rPr>
              <a:t>The cast operator is formed by placing parentheses around the name of a type</a:t>
            </a:r>
            <a:r>
              <a:rPr lang="en-US" altLang="en-US" sz="2200" dirty="0" smtClean="0">
                <a:latin typeface="+mn-lt"/>
              </a:rPr>
              <a:t>.</a:t>
            </a:r>
            <a:endParaRPr lang="en-US" altLang="en-US" sz="2200" dirty="0">
              <a:latin typeface="+mn-lt"/>
            </a:endParaRPr>
          </a:p>
          <a:p>
            <a:r>
              <a:rPr lang="en-US" altLang="en-US" sz="2200" dirty="0">
                <a:latin typeface="+mn-lt"/>
              </a:rPr>
              <a:t>This operator is a unary operator (i.e., an operator that takes only one operand).</a:t>
            </a:r>
          </a:p>
          <a:p>
            <a:r>
              <a:rPr lang="en-US" altLang="en-US" sz="2200" dirty="0">
                <a:latin typeface="+mn-lt"/>
              </a:rPr>
              <a:t>Cast operators have the second highest precedence</a:t>
            </a:r>
            <a:r>
              <a:rPr lang="en-US" altLang="en-US" sz="2200" dirty="0" smtClean="0">
                <a:latin typeface="+mn-lt"/>
              </a:rPr>
              <a:t>.</a:t>
            </a:r>
            <a:endParaRPr lang="en-US" sz="2200" dirty="0">
              <a:latin typeface="+mn-lt"/>
            </a:endParaRPr>
          </a:p>
        </p:txBody>
      </p:sp>
    </p:spTree>
    <p:extLst>
      <p:ext uri="{BB962C8B-B14F-4D97-AF65-F5344CB8AC3E}">
        <p14:creationId xmlns:p14="http://schemas.microsoft.com/office/powerpoint/2010/main" val="355183279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5.10.7 Formatting Floating-Point Numbers</a:t>
            </a:r>
          </a:p>
        </p:txBody>
      </p:sp>
      <p:sp>
        <p:nvSpPr>
          <p:cNvPr id="3" name="Text Placeholder 2"/>
          <p:cNvSpPr>
            <a:spLocks noGrp="1"/>
          </p:cNvSpPr>
          <p:nvPr>
            <p:ph type="body" idx="1"/>
          </p:nvPr>
        </p:nvSpPr>
        <p:spPr>
          <a:xfrm>
            <a:off x="457200" y="1600201"/>
            <a:ext cx="8229600" cy="533400"/>
          </a:xfrm>
        </p:spPr>
        <p:txBody>
          <a:bodyPr/>
          <a:lstStyle/>
          <a:p>
            <a:r>
              <a:rPr lang="en-US" sz="2200" dirty="0">
                <a:latin typeface="+mn-lt"/>
              </a:rPr>
              <a:t>Line </a:t>
            </a:r>
            <a:r>
              <a:rPr lang="en-US" sz="2200" dirty="0" smtClean="0">
                <a:latin typeface="+mn-lt"/>
              </a:rPr>
              <a:t>39</a:t>
            </a:r>
          </a:p>
          <a:p>
            <a:pPr lvl="1" indent="-284400"/>
            <a:r>
              <a:rPr lang="en-US" sz="2200" dirty="0">
                <a:latin typeface="+mn-lt"/>
              </a:rPr>
              <a:t> </a:t>
            </a:r>
            <a:endParaRPr lang="en-US" sz="2200" dirty="0" smtClean="0">
              <a:latin typeface="+mn-lt"/>
            </a:endParaRPr>
          </a:p>
        </p:txBody>
      </p:sp>
      <p:pic>
        <p:nvPicPr>
          <p:cNvPr id="4" name="Picture 3" descr="Code line 39. Console period write line left parenthesis dollar symbol double quote class average is left brace average colon F right brace double quote right parenthesis semicolo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3134" y="2180729"/>
            <a:ext cx="7314416" cy="248612"/>
          </a:xfrm>
          <a:prstGeom prst="rect">
            <a:avLst/>
          </a:prstGeom>
        </p:spPr>
      </p:pic>
      <p:sp>
        <p:nvSpPr>
          <p:cNvPr id="5" name="Content Placeholder 4"/>
          <p:cNvSpPr>
            <a:spLocks noGrp="1"/>
          </p:cNvSpPr>
          <p:nvPr>
            <p:ph sz="quarter" idx="13"/>
          </p:nvPr>
        </p:nvSpPr>
        <p:spPr>
          <a:xfrm>
            <a:off x="460375" y="2546703"/>
            <a:ext cx="8229600" cy="965753"/>
          </a:xfrm>
        </p:spPr>
        <p:txBody>
          <a:bodyPr/>
          <a:lstStyle/>
          <a:p>
            <a:r>
              <a:rPr lang="en-US" sz="2200" dirty="0">
                <a:latin typeface="+mn-lt"/>
              </a:rPr>
              <a:t>outputs the class average</a:t>
            </a:r>
            <a:r>
              <a:rPr lang="en-US" sz="2200" dirty="0" smtClean="0">
                <a:latin typeface="+mn-lt"/>
              </a:rPr>
              <a:t>.</a:t>
            </a:r>
            <a:endParaRPr lang="en-US" sz="2200" dirty="0">
              <a:latin typeface="+mn-lt"/>
            </a:endParaRPr>
          </a:p>
          <a:p>
            <a:r>
              <a:rPr lang="en-US" sz="2200" dirty="0">
                <a:latin typeface="+mn-lt"/>
              </a:rPr>
              <a:t>The </a:t>
            </a:r>
            <a:r>
              <a:rPr lang="en-US" sz="2200" b="1" dirty="0">
                <a:latin typeface="+mn-lt"/>
              </a:rPr>
              <a:t>format specifier F</a:t>
            </a:r>
            <a:r>
              <a:rPr lang="en-US" sz="2200" dirty="0">
                <a:latin typeface="+mn-lt"/>
              </a:rPr>
              <a:t> in the interpolation </a:t>
            </a:r>
            <a:r>
              <a:rPr lang="en-US" sz="2200" dirty="0" smtClean="0">
                <a:latin typeface="+mn-lt"/>
              </a:rPr>
              <a:t>expression</a:t>
            </a:r>
          </a:p>
          <a:p>
            <a:pPr lvl="1"/>
            <a:r>
              <a:rPr lang="en-US" sz="2200" dirty="0">
                <a:latin typeface="+mn-lt"/>
              </a:rPr>
              <a:t> </a:t>
            </a:r>
          </a:p>
        </p:txBody>
      </p:sp>
      <p:pic>
        <p:nvPicPr>
          <p:cNvPr id="10" name="Picture 9" descr="Expression, left brace average colon F right bra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8299" y="3630351"/>
            <a:ext cx="1557094" cy="235527"/>
          </a:xfrm>
          <a:prstGeom prst="rect">
            <a:avLst/>
          </a:prstGeom>
        </p:spPr>
      </p:pic>
      <p:sp>
        <p:nvSpPr>
          <p:cNvPr id="6" name="Content Placeholder 5"/>
          <p:cNvSpPr>
            <a:spLocks noGrp="1"/>
          </p:cNvSpPr>
          <p:nvPr>
            <p:ph sz="quarter" idx="14"/>
          </p:nvPr>
        </p:nvSpPr>
        <p:spPr>
          <a:xfrm>
            <a:off x="460375" y="3961444"/>
            <a:ext cx="8232775" cy="2234919"/>
          </a:xfrm>
        </p:spPr>
        <p:txBody>
          <a:bodyPr/>
          <a:lstStyle/>
          <a:p>
            <a:r>
              <a:rPr lang="en-US" sz="2200" dirty="0">
                <a:latin typeface="+mn-lt"/>
              </a:rPr>
              <a:t>typically formats average’s value with two digits to the right of the decimal point</a:t>
            </a:r>
          </a:p>
          <a:p>
            <a:pPr lvl="1"/>
            <a:r>
              <a:rPr lang="en-US" sz="2200" dirty="0">
                <a:latin typeface="+mn-lt"/>
              </a:rPr>
              <a:t>the Windows culture settings on the user’s machine determine the actual format, including the digits to the right of the decimal point, whether commas or periods are used for separating thousands, millions, etc</a:t>
            </a:r>
            <a:r>
              <a:rPr lang="en-US" sz="2200" dirty="0" smtClean="0">
                <a:latin typeface="+mn-lt"/>
              </a:rPr>
              <a:t>.</a:t>
            </a:r>
            <a:endParaRPr lang="en-US" sz="2200" dirty="0">
              <a:latin typeface="+mn-lt"/>
            </a:endParaRPr>
          </a:p>
        </p:txBody>
      </p:sp>
    </p:spTree>
    <p:extLst>
      <p:ext uri="{BB962C8B-B14F-4D97-AF65-F5344CB8AC3E}">
        <p14:creationId xmlns:p14="http://schemas.microsoft.com/office/powerpoint/2010/main" val="247263600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5.11 </a:t>
            </a:r>
            <a:r>
              <a:rPr lang="en-US" dirty="0" smtClean="0"/>
              <a:t>Formulating </a:t>
            </a:r>
            <a:r>
              <a:rPr lang="en-US" dirty="0"/>
              <a:t>Algorithms: Nested Control Statements</a:t>
            </a:r>
          </a:p>
        </p:txBody>
      </p:sp>
      <p:sp>
        <p:nvSpPr>
          <p:cNvPr id="3" name="Text Placeholder 2"/>
          <p:cNvSpPr>
            <a:spLocks noGrp="1"/>
          </p:cNvSpPr>
          <p:nvPr>
            <p:ph type="body" idx="1"/>
          </p:nvPr>
        </p:nvSpPr>
        <p:spPr/>
        <p:txBody>
          <a:bodyPr/>
          <a:lstStyle/>
          <a:p>
            <a:r>
              <a:rPr lang="en-US" sz="2400" dirty="0">
                <a:latin typeface="+mn-lt"/>
              </a:rPr>
              <a:t>We’ve seen that control statements can be </a:t>
            </a:r>
            <a:r>
              <a:rPr lang="en-US" sz="2400" b="1" dirty="0">
                <a:latin typeface="+mn-lt"/>
              </a:rPr>
              <a:t>stacked</a:t>
            </a:r>
            <a:r>
              <a:rPr lang="en-US" sz="2400" dirty="0">
                <a:latin typeface="+mn-lt"/>
              </a:rPr>
              <a:t> on top of one another (in sequence</a:t>
            </a:r>
            <a:r>
              <a:rPr lang="en-US" sz="2400" dirty="0" smtClean="0">
                <a:latin typeface="+mn-lt"/>
              </a:rPr>
              <a:t>).</a:t>
            </a:r>
            <a:endParaRPr lang="en-US" sz="2400" dirty="0">
              <a:latin typeface="+mn-lt"/>
            </a:endParaRPr>
          </a:p>
          <a:p>
            <a:r>
              <a:rPr lang="en-US" sz="2400" dirty="0">
                <a:latin typeface="+mn-lt"/>
              </a:rPr>
              <a:t>In this case study, we examine the only other struc-tured way control statements can be connected, namely, by </a:t>
            </a:r>
            <a:r>
              <a:rPr lang="en-US" sz="2400" b="1" dirty="0">
                <a:latin typeface="+mn-lt"/>
              </a:rPr>
              <a:t>nesting</a:t>
            </a:r>
            <a:r>
              <a:rPr lang="en-US" sz="2400" dirty="0">
                <a:latin typeface="+mn-lt"/>
              </a:rPr>
              <a:t> one control statement within another</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35279765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5.11.1 Formulating </a:t>
            </a:r>
            <a:r>
              <a:rPr lang="en-US" dirty="0"/>
              <a:t>Algorithms: Nested Control </a:t>
            </a:r>
            <a:r>
              <a:rPr lang="en-US" dirty="0" smtClean="0"/>
              <a:t>Statements </a:t>
            </a:r>
            <a:r>
              <a:rPr lang="en-US" sz="2000" b="0" dirty="0" smtClean="0"/>
              <a:t>(1 of 3)</a:t>
            </a:r>
            <a:endParaRPr lang="en-US" b="0" dirty="0"/>
          </a:p>
        </p:txBody>
      </p:sp>
      <p:sp>
        <p:nvSpPr>
          <p:cNvPr id="3" name="Text Placeholder 2"/>
          <p:cNvSpPr>
            <a:spLocks noGrp="1"/>
          </p:cNvSpPr>
          <p:nvPr>
            <p:ph type="body" idx="1"/>
          </p:nvPr>
        </p:nvSpPr>
        <p:spPr/>
        <p:txBody>
          <a:bodyPr/>
          <a:lstStyle/>
          <a:p>
            <a:r>
              <a:rPr lang="en-US" sz="2400" dirty="0">
                <a:latin typeface="+mn-lt"/>
              </a:rPr>
              <a:t>A college offers a course that prepares students for the state licensing exam for real estate brokers. Last year, 10 of the students who completed this course took the exam. The college wants to know how well its students did on the exam. You’ve been asked to write an app to summarize the results. You’ve been given a list of these 10 students. Next to each name is written a 1 if the student passed the exam or a 2 if the student failed.</a:t>
            </a:r>
          </a:p>
        </p:txBody>
      </p:sp>
    </p:spTree>
    <p:extLst>
      <p:ext uri="{BB962C8B-B14F-4D97-AF65-F5344CB8AC3E}">
        <p14:creationId xmlns:p14="http://schemas.microsoft.com/office/powerpoint/2010/main" val="11010738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5.11.1 Formulating Algorithms: Nested Control Statements </a:t>
            </a:r>
            <a:r>
              <a:rPr lang="en-US" sz="2000" b="0" dirty="0" smtClean="0"/>
              <a:t>(2 </a:t>
            </a:r>
            <a:r>
              <a:rPr lang="en-US" sz="2000" b="0" dirty="0"/>
              <a:t>of </a:t>
            </a:r>
            <a:r>
              <a:rPr lang="en-US" sz="2000" b="0" dirty="0" smtClean="0"/>
              <a:t>3)</a:t>
            </a:r>
            <a:endParaRPr lang="en-US" dirty="0"/>
          </a:p>
        </p:txBody>
      </p:sp>
      <p:sp>
        <p:nvSpPr>
          <p:cNvPr id="3" name="Text Placeholder 2"/>
          <p:cNvSpPr>
            <a:spLocks noGrp="1"/>
          </p:cNvSpPr>
          <p:nvPr>
            <p:ph type="body" idx="1"/>
          </p:nvPr>
        </p:nvSpPr>
        <p:spPr>
          <a:xfrm>
            <a:off x="457200" y="1600200"/>
            <a:ext cx="8229600" cy="4525963"/>
          </a:xfrm>
        </p:spPr>
        <p:txBody>
          <a:bodyPr/>
          <a:lstStyle/>
          <a:p>
            <a:r>
              <a:rPr lang="en-US" sz="2200" dirty="0">
                <a:latin typeface="+mn-lt"/>
              </a:rPr>
              <a:t>Your app should analyze the results of the exam as follows:</a:t>
            </a:r>
          </a:p>
          <a:p>
            <a:r>
              <a:rPr lang="en-US" sz="2200" dirty="0">
                <a:latin typeface="+mn-lt"/>
              </a:rPr>
              <a:t>Input each test result (i.e., a 1 or a 2). Display the message “Enter result” on the screen each time the app requests another test result.</a:t>
            </a:r>
          </a:p>
          <a:p>
            <a:r>
              <a:rPr lang="en-US" sz="2200" dirty="0">
                <a:latin typeface="+mn-lt"/>
              </a:rPr>
              <a:t>Count the number of test results of each type.</a:t>
            </a:r>
          </a:p>
          <a:p>
            <a:r>
              <a:rPr lang="en-US" sz="2200" dirty="0">
                <a:latin typeface="+mn-lt"/>
              </a:rPr>
              <a:t>Display a summary of the test results indicating the number of students who passed and the number who failed.</a:t>
            </a:r>
          </a:p>
          <a:p>
            <a:r>
              <a:rPr lang="en-US" sz="2200" dirty="0">
                <a:latin typeface="+mn-lt"/>
              </a:rPr>
              <a:t>If more than eight students passed the exam, display the message “Bonus to instructor!”</a:t>
            </a:r>
          </a:p>
        </p:txBody>
      </p:sp>
    </p:spTree>
    <p:extLst>
      <p:ext uri="{BB962C8B-B14F-4D97-AF65-F5344CB8AC3E}">
        <p14:creationId xmlns:p14="http://schemas.microsoft.com/office/powerpoint/2010/main" val="52671167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5.11.1 Formulating Algorithms: Nested Control Statements </a:t>
            </a:r>
            <a:r>
              <a:rPr lang="en-US" sz="2000" b="0" dirty="0" smtClean="0"/>
              <a:t>(3 </a:t>
            </a:r>
            <a:r>
              <a:rPr lang="en-US" sz="2000" b="0" dirty="0"/>
              <a:t>of 3)</a:t>
            </a:r>
            <a:endParaRPr lang="en-US" dirty="0"/>
          </a:p>
        </p:txBody>
      </p:sp>
      <p:sp>
        <p:nvSpPr>
          <p:cNvPr id="3" name="Text Placeholder 2"/>
          <p:cNvSpPr>
            <a:spLocks noGrp="1"/>
          </p:cNvSpPr>
          <p:nvPr>
            <p:ph type="body" idx="1"/>
          </p:nvPr>
        </p:nvSpPr>
        <p:spPr>
          <a:xfrm>
            <a:off x="457200" y="1600200"/>
            <a:ext cx="8229600" cy="4752474"/>
          </a:xfrm>
        </p:spPr>
        <p:txBody>
          <a:bodyPr/>
          <a:lstStyle/>
          <a:p>
            <a:r>
              <a:rPr lang="en-US" sz="2000" dirty="0">
                <a:latin typeface="+mn-lt"/>
              </a:rPr>
              <a:t>After reading the problem statement, we make the following observations:</a:t>
            </a:r>
          </a:p>
          <a:p>
            <a:pPr lvl="1"/>
            <a:r>
              <a:rPr lang="en-US" sz="2000" dirty="0">
                <a:latin typeface="+mn-lt"/>
              </a:rPr>
              <a:t>The app must process test results for 10 students. A counter-controlled loop can be used because the number of test results is known in advance.</a:t>
            </a:r>
          </a:p>
          <a:p>
            <a:pPr lvl="1"/>
            <a:r>
              <a:rPr lang="en-US" sz="2000" dirty="0">
                <a:latin typeface="+mn-lt"/>
              </a:rPr>
              <a:t>Each test result has a numeric value—either a 1 or a 2. Each time the app reads a test result, the app must determine whether the number is a 1 or a 2. We test for a 1 in our algorithm. If the number is not a 1, we assume that it’s a 2.</a:t>
            </a:r>
          </a:p>
          <a:p>
            <a:pPr lvl="1"/>
            <a:r>
              <a:rPr lang="en-US" sz="2000" dirty="0">
                <a:latin typeface="+mn-lt"/>
              </a:rPr>
              <a:t>Two counters are used to keep track of the exam results—one to count the number of students who passed the exam and one to count the number of students who failed the exam.</a:t>
            </a:r>
          </a:p>
          <a:p>
            <a:pPr lvl="1"/>
            <a:r>
              <a:rPr lang="en-US" sz="2000" dirty="0">
                <a:latin typeface="+mn-lt"/>
              </a:rPr>
              <a:t>After the app has processed all the results, it must determine whether more than eight students passed the exam.</a:t>
            </a:r>
          </a:p>
        </p:txBody>
      </p:sp>
    </p:spTree>
    <p:extLst>
      <p:ext uri="{BB962C8B-B14F-4D97-AF65-F5344CB8AC3E}">
        <p14:creationId xmlns:p14="http://schemas.microsoft.com/office/powerpoint/2010/main" val="128809146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5.11.2 Top-Down, Stepwise Refinement: Pseudocode Representation of the Top</a:t>
            </a:r>
          </a:p>
        </p:txBody>
      </p:sp>
      <p:sp>
        <p:nvSpPr>
          <p:cNvPr id="3" name="Text Placeholder 2"/>
          <p:cNvSpPr>
            <a:spLocks noGrp="1"/>
          </p:cNvSpPr>
          <p:nvPr>
            <p:ph type="body" idx="1"/>
          </p:nvPr>
        </p:nvSpPr>
        <p:spPr/>
        <p:txBody>
          <a:bodyPr/>
          <a:lstStyle/>
          <a:p>
            <a:r>
              <a:rPr lang="en-US" altLang="en-US" sz="2400" dirty="0">
                <a:latin typeface="+mn-lt"/>
              </a:rPr>
              <a:t>Proceed with top-down, stepwise refinement:</a:t>
            </a:r>
          </a:p>
          <a:p>
            <a:pPr lvl="1"/>
            <a:r>
              <a:rPr lang="en-US" altLang="en-US" sz="2400" dirty="0">
                <a:latin typeface="+mn-lt"/>
              </a:rPr>
              <a:t>analyze exam results and decide whether the instructor should receive a bonus</a:t>
            </a:r>
            <a:endParaRPr lang="en-US" sz="2400" dirty="0">
              <a:latin typeface="+mn-lt"/>
            </a:endParaRPr>
          </a:p>
        </p:txBody>
      </p:sp>
    </p:spTree>
    <p:extLst>
      <p:ext uri="{BB962C8B-B14F-4D97-AF65-F5344CB8AC3E}">
        <p14:creationId xmlns:p14="http://schemas.microsoft.com/office/powerpoint/2010/main" val="1125586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5.2 Algorithms </a:t>
            </a:r>
            <a:r>
              <a:rPr lang="en-US" sz="2000" b="0" dirty="0" smtClean="0"/>
              <a:t>(1 of 3)</a:t>
            </a:r>
            <a:endParaRPr lang="en-US" b="0" dirty="0"/>
          </a:p>
        </p:txBody>
      </p:sp>
      <p:sp>
        <p:nvSpPr>
          <p:cNvPr id="3" name="Text Placeholder 2"/>
          <p:cNvSpPr>
            <a:spLocks noGrp="1"/>
          </p:cNvSpPr>
          <p:nvPr>
            <p:ph type="body" idx="1"/>
          </p:nvPr>
        </p:nvSpPr>
        <p:spPr/>
        <p:txBody>
          <a:bodyPr/>
          <a:lstStyle/>
          <a:p>
            <a:r>
              <a:rPr lang="en-US" altLang="en-US" sz="2400" dirty="0">
                <a:latin typeface="+mn-lt"/>
              </a:rPr>
              <a:t>Computers solve problems by executing a series of actions in a specific order.</a:t>
            </a:r>
          </a:p>
          <a:p>
            <a:r>
              <a:rPr lang="en-US" altLang="en-US" sz="2400" dirty="0">
                <a:latin typeface="+mn-lt"/>
              </a:rPr>
              <a:t>An algorithm is a procedure for solving a problem, in terms of:</a:t>
            </a:r>
          </a:p>
          <a:p>
            <a:pPr lvl="1"/>
            <a:r>
              <a:rPr lang="en-US" altLang="en-US" sz="2400" dirty="0">
                <a:latin typeface="+mn-lt"/>
              </a:rPr>
              <a:t>the actions to be executed and</a:t>
            </a:r>
          </a:p>
          <a:p>
            <a:pPr lvl="1"/>
            <a:r>
              <a:rPr lang="en-US" altLang="en-US" sz="2400" dirty="0">
                <a:latin typeface="+mn-lt"/>
              </a:rPr>
              <a:t>the order in which these actions are </a:t>
            </a:r>
            <a:r>
              <a:rPr lang="en-US" altLang="en-US" sz="2400" dirty="0" smtClean="0">
                <a:latin typeface="+mn-lt"/>
              </a:rPr>
              <a:t>executed</a:t>
            </a:r>
            <a:endParaRPr lang="en-US" altLang="en-US" sz="2400" dirty="0">
              <a:latin typeface="+mn-lt"/>
            </a:endParaRPr>
          </a:p>
        </p:txBody>
      </p:sp>
    </p:spTree>
    <p:extLst>
      <p:ext uri="{BB962C8B-B14F-4D97-AF65-F5344CB8AC3E}">
        <p14:creationId xmlns:p14="http://schemas.microsoft.com/office/powerpoint/2010/main" val="2259525897"/>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5.11.3 Top-Down, Stepwise Refinement: First Refinement</a:t>
            </a:r>
          </a:p>
        </p:txBody>
      </p:sp>
      <p:sp>
        <p:nvSpPr>
          <p:cNvPr id="3" name="Text Placeholder 2"/>
          <p:cNvSpPr>
            <a:spLocks noGrp="1"/>
          </p:cNvSpPr>
          <p:nvPr>
            <p:ph type="body" idx="1"/>
          </p:nvPr>
        </p:nvSpPr>
        <p:spPr/>
        <p:txBody>
          <a:bodyPr/>
          <a:lstStyle/>
          <a:p>
            <a:r>
              <a:rPr lang="en-US" altLang="en-US" sz="2400" dirty="0">
                <a:latin typeface="+mn-lt"/>
              </a:rPr>
              <a:t>Proceed with top-down, stepwise refinement:</a:t>
            </a:r>
          </a:p>
          <a:p>
            <a:pPr lvl="1"/>
            <a:r>
              <a:rPr lang="en-US" altLang="en-US" sz="2400" dirty="0">
                <a:latin typeface="+mn-lt"/>
              </a:rPr>
              <a:t>analyze exam results and decide whether the instructor should receive a bonus</a:t>
            </a:r>
          </a:p>
          <a:p>
            <a:r>
              <a:rPr lang="en-US" altLang="en-US" sz="2400" dirty="0">
                <a:latin typeface="+mn-lt"/>
              </a:rPr>
              <a:t>Our first refinement is</a:t>
            </a:r>
          </a:p>
          <a:p>
            <a:pPr lvl="1"/>
            <a:r>
              <a:rPr lang="en-US" altLang="en-US" sz="2400" dirty="0">
                <a:latin typeface="+mn-lt"/>
              </a:rPr>
              <a:t>initialize variables</a:t>
            </a:r>
          </a:p>
          <a:p>
            <a:pPr lvl="1"/>
            <a:r>
              <a:rPr lang="en-US" altLang="en-US" sz="2400" dirty="0">
                <a:latin typeface="+mn-lt"/>
              </a:rPr>
              <a:t>input the 10 exam results, and count passes and </a:t>
            </a:r>
            <a:r>
              <a:rPr lang="en-US" altLang="en-US" sz="2400" dirty="0" smtClean="0">
                <a:latin typeface="+mn-lt"/>
              </a:rPr>
              <a:t>failures</a:t>
            </a:r>
            <a:endParaRPr lang="en-US" altLang="en-US" sz="2400" dirty="0">
              <a:latin typeface="+mn-lt"/>
            </a:endParaRPr>
          </a:p>
          <a:p>
            <a:pPr lvl="1"/>
            <a:r>
              <a:rPr lang="en-US" altLang="en-US" sz="2400" dirty="0">
                <a:latin typeface="+mn-lt"/>
              </a:rPr>
              <a:t>display a summary of the exam results and decide whether the instructor should receive a bonus</a:t>
            </a:r>
            <a:endParaRPr lang="en-US" sz="2400" dirty="0">
              <a:latin typeface="+mn-lt"/>
            </a:endParaRPr>
          </a:p>
        </p:txBody>
      </p:sp>
    </p:spTree>
    <p:extLst>
      <p:ext uri="{BB962C8B-B14F-4D97-AF65-F5344CB8AC3E}">
        <p14:creationId xmlns:p14="http://schemas.microsoft.com/office/powerpoint/2010/main" val="11231154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5.11.4 Top-Down, Stepwise Refinement: Second </a:t>
            </a:r>
            <a:r>
              <a:rPr lang="en-US" dirty="0" smtClean="0"/>
              <a:t>Refinement </a:t>
            </a:r>
            <a:r>
              <a:rPr lang="en-US" sz="2000" b="0" dirty="0" smtClean="0"/>
              <a:t>(1 of 3)</a:t>
            </a:r>
            <a:endParaRPr lang="en-US" b="0" dirty="0"/>
          </a:p>
        </p:txBody>
      </p:sp>
      <p:sp>
        <p:nvSpPr>
          <p:cNvPr id="3" name="Text Placeholder 2"/>
          <p:cNvSpPr>
            <a:spLocks noGrp="1"/>
          </p:cNvSpPr>
          <p:nvPr>
            <p:ph type="body" idx="1"/>
          </p:nvPr>
        </p:nvSpPr>
        <p:spPr/>
        <p:txBody>
          <a:bodyPr/>
          <a:lstStyle/>
          <a:p>
            <a:r>
              <a:rPr lang="en-US" altLang="en-US" sz="2400" b="1" dirty="0">
                <a:latin typeface="+mn-lt"/>
              </a:rPr>
              <a:t>initialize variables</a:t>
            </a:r>
          </a:p>
          <a:p>
            <a:r>
              <a:rPr lang="en-US" altLang="en-US" sz="2400" dirty="0">
                <a:latin typeface="+mn-lt"/>
              </a:rPr>
              <a:t>The preceding pseudocode statement can be refined as follows:</a:t>
            </a:r>
          </a:p>
          <a:p>
            <a:pPr lvl="1"/>
            <a:r>
              <a:rPr lang="en-US" altLang="en-US" sz="2400" dirty="0">
                <a:latin typeface="+mn-lt"/>
              </a:rPr>
              <a:t>initialize passes to zero</a:t>
            </a:r>
          </a:p>
          <a:p>
            <a:pPr lvl="1"/>
            <a:r>
              <a:rPr lang="en-US" altLang="en-US" sz="2400" dirty="0">
                <a:latin typeface="+mn-lt"/>
              </a:rPr>
              <a:t>initialize failures to zero</a:t>
            </a:r>
          </a:p>
          <a:p>
            <a:pPr lvl="1"/>
            <a:r>
              <a:rPr lang="en-US" altLang="en-US" sz="2400" dirty="0">
                <a:latin typeface="+mn-lt"/>
              </a:rPr>
              <a:t>initialize student counter to one</a:t>
            </a:r>
          </a:p>
        </p:txBody>
      </p:sp>
    </p:spTree>
    <p:extLst>
      <p:ext uri="{BB962C8B-B14F-4D97-AF65-F5344CB8AC3E}">
        <p14:creationId xmlns:p14="http://schemas.microsoft.com/office/powerpoint/2010/main" val="221435148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5.11.4 Top-Down, Stepwise Refinement: Second Refinement </a:t>
            </a:r>
            <a:r>
              <a:rPr lang="en-US" sz="2000" b="0" dirty="0" smtClean="0"/>
              <a:t>(2 </a:t>
            </a:r>
            <a:r>
              <a:rPr lang="en-US" sz="2000" b="0" dirty="0"/>
              <a:t>of 3)</a:t>
            </a:r>
            <a:endParaRPr lang="en-US" dirty="0"/>
          </a:p>
        </p:txBody>
      </p:sp>
      <p:sp>
        <p:nvSpPr>
          <p:cNvPr id="3" name="Text Placeholder 2"/>
          <p:cNvSpPr>
            <a:spLocks noGrp="1"/>
          </p:cNvSpPr>
          <p:nvPr>
            <p:ph type="body" idx="1"/>
          </p:nvPr>
        </p:nvSpPr>
        <p:spPr>
          <a:xfrm>
            <a:off x="457200" y="1600200"/>
            <a:ext cx="8229600" cy="4768516"/>
          </a:xfrm>
        </p:spPr>
        <p:txBody>
          <a:bodyPr/>
          <a:lstStyle/>
          <a:p>
            <a:r>
              <a:rPr lang="en-US" altLang="en-US" sz="2400" dirty="0">
                <a:latin typeface="+mn-lt"/>
              </a:rPr>
              <a:t>input the 10 exam results, and count passes and failures</a:t>
            </a:r>
          </a:p>
          <a:p>
            <a:r>
              <a:rPr lang="en-US" altLang="en-US" sz="2400" dirty="0">
                <a:latin typeface="+mn-lt"/>
              </a:rPr>
              <a:t>A nested double-selection statement will determine whether each exam result is a pass or a failure:</a:t>
            </a:r>
          </a:p>
          <a:p>
            <a:pPr lvl="1"/>
            <a:r>
              <a:rPr lang="en-US" altLang="en-US" sz="2400" dirty="0">
                <a:latin typeface="+mn-lt"/>
              </a:rPr>
              <a:t>while student counter is less than or equal to </a:t>
            </a:r>
            <a:r>
              <a:rPr lang="en-US" altLang="en-US" sz="2400" dirty="0" smtClean="0">
                <a:latin typeface="+mn-lt"/>
              </a:rPr>
              <a:t>10</a:t>
            </a:r>
          </a:p>
          <a:p>
            <a:pPr marL="1011238" lvl="1" indent="15875">
              <a:spcBef>
                <a:spcPts val="0"/>
              </a:spcBef>
              <a:buNone/>
            </a:pPr>
            <a:r>
              <a:rPr lang="en-US" altLang="en-US" sz="2400" dirty="0" smtClean="0">
                <a:latin typeface="+mn-lt"/>
              </a:rPr>
              <a:t>prompt </a:t>
            </a:r>
            <a:r>
              <a:rPr lang="en-US" altLang="en-US" sz="2400" dirty="0">
                <a:latin typeface="+mn-lt"/>
              </a:rPr>
              <a:t>the user to enter the next exam result</a:t>
            </a:r>
            <a:br>
              <a:rPr lang="en-US" altLang="en-US" sz="2400" dirty="0">
                <a:latin typeface="+mn-lt"/>
              </a:rPr>
            </a:br>
            <a:r>
              <a:rPr lang="en-US" altLang="en-US" sz="2400" dirty="0" smtClean="0">
                <a:latin typeface="+mn-lt"/>
              </a:rPr>
              <a:t>input </a:t>
            </a:r>
            <a:r>
              <a:rPr lang="en-US" altLang="en-US" sz="2400" dirty="0">
                <a:latin typeface="+mn-lt"/>
              </a:rPr>
              <a:t>the next exam </a:t>
            </a:r>
            <a:r>
              <a:rPr lang="en-US" altLang="en-US" sz="2400" dirty="0" smtClean="0">
                <a:latin typeface="+mn-lt"/>
              </a:rPr>
              <a:t>result</a:t>
            </a:r>
          </a:p>
          <a:p>
            <a:pPr marL="1011238" lvl="1" indent="0">
              <a:spcBef>
                <a:spcPts val="0"/>
              </a:spcBef>
              <a:buNone/>
            </a:pPr>
            <a:r>
              <a:rPr lang="en-US" altLang="en-US" sz="2400" dirty="0" smtClean="0">
                <a:latin typeface="+mn-lt"/>
              </a:rPr>
              <a:t>if </a:t>
            </a:r>
            <a:r>
              <a:rPr lang="en-US" altLang="en-US" sz="2400" dirty="0">
                <a:latin typeface="+mn-lt"/>
              </a:rPr>
              <a:t>the student </a:t>
            </a:r>
            <a:r>
              <a:rPr lang="en-US" altLang="en-US" sz="2400" dirty="0" smtClean="0">
                <a:latin typeface="+mn-lt"/>
              </a:rPr>
              <a:t>passed</a:t>
            </a:r>
          </a:p>
          <a:p>
            <a:pPr marL="1011238" lvl="1" indent="898525">
              <a:spcBef>
                <a:spcPts val="0"/>
              </a:spcBef>
              <a:buNone/>
            </a:pPr>
            <a:r>
              <a:rPr lang="en-US" altLang="en-US" sz="2400" dirty="0" smtClean="0">
                <a:latin typeface="+mn-lt"/>
              </a:rPr>
              <a:t>add </a:t>
            </a:r>
            <a:r>
              <a:rPr lang="en-US" altLang="en-US" sz="2400" dirty="0">
                <a:latin typeface="+mn-lt"/>
              </a:rPr>
              <a:t>one to </a:t>
            </a:r>
            <a:r>
              <a:rPr lang="en-US" altLang="en-US" sz="2400" dirty="0" smtClean="0">
                <a:latin typeface="+mn-lt"/>
              </a:rPr>
              <a:t>passes</a:t>
            </a:r>
          </a:p>
          <a:p>
            <a:pPr marL="1011238" lvl="1" indent="0">
              <a:spcBef>
                <a:spcPts val="0"/>
              </a:spcBef>
              <a:buNone/>
            </a:pPr>
            <a:r>
              <a:rPr lang="en-US" altLang="en-US" sz="2400" dirty="0" smtClean="0">
                <a:latin typeface="+mn-lt"/>
              </a:rPr>
              <a:t>else</a:t>
            </a:r>
          </a:p>
          <a:p>
            <a:pPr marL="1011238" lvl="1" indent="865188">
              <a:spcBef>
                <a:spcPts val="0"/>
              </a:spcBef>
              <a:buNone/>
            </a:pPr>
            <a:r>
              <a:rPr lang="en-US" altLang="en-US" sz="2400" dirty="0" smtClean="0">
                <a:latin typeface="+mn-lt"/>
              </a:rPr>
              <a:t>add </a:t>
            </a:r>
            <a:r>
              <a:rPr lang="en-US" altLang="en-US" sz="2400" dirty="0">
                <a:latin typeface="+mn-lt"/>
              </a:rPr>
              <a:t>one to </a:t>
            </a:r>
            <a:r>
              <a:rPr lang="en-US" altLang="en-US" sz="2400" dirty="0" smtClean="0">
                <a:latin typeface="+mn-lt"/>
              </a:rPr>
              <a:t>failures</a:t>
            </a:r>
          </a:p>
          <a:p>
            <a:pPr marL="987425" lvl="1" indent="0">
              <a:spcBef>
                <a:spcPts val="0"/>
              </a:spcBef>
              <a:buNone/>
            </a:pPr>
            <a:r>
              <a:rPr lang="en-US" altLang="en-US" sz="2400" dirty="0" smtClean="0">
                <a:latin typeface="+mn-lt"/>
              </a:rPr>
              <a:t>add </a:t>
            </a:r>
            <a:r>
              <a:rPr lang="en-US" altLang="en-US" sz="2400" dirty="0">
                <a:latin typeface="+mn-lt"/>
              </a:rPr>
              <a:t>one to student counter</a:t>
            </a:r>
            <a:endParaRPr lang="en-US" sz="2400" dirty="0">
              <a:latin typeface="+mn-lt"/>
            </a:endParaRPr>
          </a:p>
        </p:txBody>
      </p:sp>
    </p:spTree>
    <p:extLst>
      <p:ext uri="{BB962C8B-B14F-4D97-AF65-F5344CB8AC3E}">
        <p14:creationId xmlns:p14="http://schemas.microsoft.com/office/powerpoint/2010/main" val="51138451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5.11.4 Top-Down, Stepwise Refinement: Second Refinement </a:t>
            </a:r>
            <a:r>
              <a:rPr lang="en-US" sz="2000" b="0" dirty="0" smtClean="0"/>
              <a:t>(3 </a:t>
            </a:r>
            <a:r>
              <a:rPr lang="en-US" sz="2000" b="0" dirty="0"/>
              <a:t>of 3)</a:t>
            </a:r>
            <a:endParaRPr lang="en-US" dirty="0"/>
          </a:p>
        </p:txBody>
      </p:sp>
      <p:sp>
        <p:nvSpPr>
          <p:cNvPr id="3" name="Text Placeholder 2"/>
          <p:cNvSpPr>
            <a:spLocks noGrp="1"/>
          </p:cNvSpPr>
          <p:nvPr>
            <p:ph type="body" idx="1"/>
          </p:nvPr>
        </p:nvSpPr>
        <p:spPr/>
        <p:txBody>
          <a:bodyPr/>
          <a:lstStyle/>
          <a:p>
            <a:r>
              <a:rPr lang="en-US" altLang="en-US" sz="2400" dirty="0">
                <a:latin typeface="+mn-lt"/>
              </a:rPr>
              <a:t>display a summary of the exam results and decide whether the instructor should receive a bonus</a:t>
            </a:r>
          </a:p>
          <a:p>
            <a:r>
              <a:rPr lang="en-US" altLang="en-US" sz="2400" dirty="0">
                <a:latin typeface="+mn-lt"/>
              </a:rPr>
              <a:t>can be refined as follows:</a:t>
            </a:r>
          </a:p>
          <a:p>
            <a:pPr lvl="1"/>
            <a:r>
              <a:rPr lang="en-US" altLang="en-US" sz="2400" dirty="0">
                <a:latin typeface="+mn-lt"/>
              </a:rPr>
              <a:t>display the number of passes</a:t>
            </a:r>
          </a:p>
          <a:p>
            <a:pPr lvl="1"/>
            <a:r>
              <a:rPr lang="en-US" altLang="en-US" sz="2400" dirty="0">
                <a:latin typeface="+mn-lt"/>
              </a:rPr>
              <a:t>display the number of failures</a:t>
            </a:r>
          </a:p>
          <a:p>
            <a:pPr lvl="1"/>
            <a:r>
              <a:rPr lang="en-US" altLang="en-US" sz="2400" dirty="0">
                <a:latin typeface="+mn-lt"/>
              </a:rPr>
              <a:t>if more than eight students </a:t>
            </a:r>
            <a:r>
              <a:rPr lang="en-US" altLang="en-US" sz="2400" dirty="0" smtClean="0">
                <a:latin typeface="+mn-lt"/>
              </a:rPr>
              <a:t>passed</a:t>
            </a:r>
          </a:p>
          <a:p>
            <a:pPr marL="458788" lvl="1" indent="744538">
              <a:spcBef>
                <a:spcPts val="0"/>
              </a:spcBef>
              <a:buNone/>
            </a:pPr>
            <a:r>
              <a:rPr lang="en-US" altLang="en-US" sz="2400" dirty="0" smtClean="0">
                <a:latin typeface="+mn-lt"/>
              </a:rPr>
              <a:t>display </a:t>
            </a:r>
            <a:r>
              <a:rPr lang="en-US" altLang="en-US" sz="2400" dirty="0">
                <a:latin typeface="+mn-lt"/>
              </a:rPr>
              <a:t>“Bonus to Instructor</a:t>
            </a:r>
            <a:r>
              <a:rPr lang="en-US" altLang="en-US" sz="2400" dirty="0" smtClean="0">
                <a:latin typeface="+mn-lt"/>
              </a:rPr>
              <a:t>!”</a:t>
            </a:r>
            <a:endParaRPr lang="en-US" altLang="en-US" sz="2400" dirty="0">
              <a:latin typeface="+mn-lt"/>
            </a:endParaRPr>
          </a:p>
        </p:txBody>
      </p:sp>
    </p:spTree>
    <p:extLst>
      <p:ext uri="{BB962C8B-B14F-4D97-AF65-F5344CB8AC3E}">
        <p14:creationId xmlns:p14="http://schemas.microsoft.com/office/powerpoint/2010/main" val="211424280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5.11.5 Complete Second Refinement of the Pseudocode</a:t>
            </a:r>
          </a:p>
        </p:txBody>
      </p:sp>
      <p:sp>
        <p:nvSpPr>
          <p:cNvPr id="3" name="Text Placeholder 2"/>
          <p:cNvSpPr>
            <a:spLocks noGrp="1"/>
          </p:cNvSpPr>
          <p:nvPr>
            <p:ph type="body" idx="1"/>
          </p:nvPr>
        </p:nvSpPr>
        <p:spPr/>
        <p:txBody>
          <a:bodyPr/>
          <a:lstStyle/>
          <a:p>
            <a:r>
              <a:rPr lang="en-US" sz="2400" dirty="0">
                <a:latin typeface="+mn-lt"/>
              </a:rPr>
              <a:t>The complete second refinement of the pseudocode appears in </a:t>
            </a:r>
            <a:r>
              <a:rPr lang="en-US" sz="2400" dirty="0" smtClean="0">
                <a:latin typeface="+mn-lt"/>
              </a:rPr>
              <a:t>Figure</a:t>
            </a:r>
            <a:r>
              <a:rPr lang="en-US" sz="2400" dirty="0">
                <a:latin typeface="+mn-lt"/>
              </a:rPr>
              <a:t> 5.12.</a:t>
            </a:r>
          </a:p>
        </p:txBody>
      </p:sp>
    </p:spTree>
    <p:extLst>
      <p:ext uri="{BB962C8B-B14F-4D97-AF65-F5344CB8AC3E}">
        <p14:creationId xmlns:p14="http://schemas.microsoft.com/office/powerpoint/2010/main" val="328837827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Figure 5.12 Pseudocode for the Examination-Results Problem</a:t>
            </a:r>
            <a:endParaRPr lang="en-US" b="0" dirty="0"/>
          </a:p>
        </p:txBody>
      </p:sp>
      <p:pic>
        <p:nvPicPr>
          <p:cNvPr id="5" name="Picture 4" descr="Pseudocode for the examination-results problem. A pseudocode algorithm. Line 1: initialize passes to zero. Line 2: initialize failures to zero. Line 3: initialize student counter to one. Line 4: blank. Line 5: while student counter is less than or equal to 10. Line 6, indented once: prompt the user to enter the next exam result. Line 7, indented once: input the next exam result. Line 8, indented once: blank. Line 9, indented once: if the student passed. Line 10, indented twice: add one to passes. Line 11, indented once: else. Line 12, indented twice: add one to failures. Line 13: blank. Line 14, indented once: add one to student counter. Line 15: blank. Line 16: display the number of passes. Line 17: display the number of failures. Line 18: blank. Line 19: if more than eight students passed. Line 20, indented once: display, open quotes, bonus to instructor exclamation mark close quote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525" y="1555047"/>
            <a:ext cx="7412444" cy="4689507"/>
          </a:xfrm>
          <a:prstGeom prst="rect">
            <a:avLst/>
          </a:prstGeom>
        </p:spPr>
      </p:pic>
    </p:spTree>
    <p:extLst>
      <p:ext uri="{BB962C8B-B14F-4D97-AF65-F5344CB8AC3E}">
        <p14:creationId xmlns:p14="http://schemas.microsoft.com/office/powerpoint/2010/main" val="57136102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5.11.6 App That Implements the Pseudocode Algorithm</a:t>
            </a:r>
          </a:p>
        </p:txBody>
      </p:sp>
      <p:sp>
        <p:nvSpPr>
          <p:cNvPr id="4" name="Text Placeholder 3"/>
          <p:cNvSpPr>
            <a:spLocks noGrp="1"/>
          </p:cNvSpPr>
          <p:nvPr>
            <p:ph type="body" idx="1"/>
          </p:nvPr>
        </p:nvSpPr>
        <p:spPr/>
        <p:txBody>
          <a:bodyPr/>
          <a:lstStyle/>
          <a:p>
            <a:r>
              <a:rPr lang="en-US" sz="2400" dirty="0">
                <a:latin typeface="+mn-lt"/>
              </a:rPr>
              <a:t>The program that implements the algorithm is shown in </a:t>
            </a:r>
            <a:r>
              <a:rPr lang="en-US" sz="2400" dirty="0" smtClean="0">
                <a:latin typeface="+mn-lt"/>
              </a:rPr>
              <a:t>Figure</a:t>
            </a:r>
            <a:r>
              <a:rPr lang="en-US" sz="2400" dirty="0">
                <a:latin typeface="+mn-lt"/>
              </a:rPr>
              <a:t> 5.13</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336770218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199" y="228600"/>
            <a:ext cx="8454571" cy="1066799"/>
          </a:xfrm>
        </p:spPr>
        <p:txBody>
          <a:bodyPr anchor="b"/>
          <a:lstStyle/>
          <a:p>
            <a:r>
              <a:rPr lang="en-US" dirty="0" smtClean="0"/>
              <a:t>Figure 5.13 Analysis </a:t>
            </a:r>
            <a:r>
              <a:rPr lang="en-US" dirty="0"/>
              <a:t>of Examination Results, Using Nested Control </a:t>
            </a:r>
            <a:r>
              <a:rPr lang="en-US" dirty="0" smtClean="0"/>
              <a:t>Statements </a:t>
            </a:r>
            <a:r>
              <a:rPr lang="en-US" sz="2000" b="0" dirty="0" smtClean="0"/>
              <a:t>(1 of 5)</a:t>
            </a:r>
            <a:endParaRPr lang="en-US" b="0" dirty="0"/>
          </a:p>
        </p:txBody>
      </p:sp>
      <p:pic>
        <p:nvPicPr>
          <p:cNvPr id="6" name="Picture 5" descr="Analysis of examination results, using nested control statements. Program code. Line 1: forward slash, forward slash, fig, period, 5, period, 13, colon, analysis, period, c s. Line 2: forward slash, forward slash, analysis of examination results, comma, using nested control statements, point. Line 3: using system, semi colon. Line 4: blank. Line 5: class analysis. Line 6: left brace. Line 7: static void main, left parenthesis, right parenthesis. Line 8: left brace. Line 9, indented once: forward slash, forward slash, initialize variables in declarations. Line 10, indented once: i n t, passes = 0, semi colon, forward slash, forward slash, number of passes. Line 11, indented once: i n t, failures = 0, semi colon, forward slash, forward slash, number of failures. Line 12, indented once: i n t, student counter, = 1, semi colon, forward slash, forward slash, student counter. Line 13, indented once: blank."/>
          <p:cNvPicPr>
            <a:picLocks noChangeAspect="1"/>
          </p:cNvPicPr>
          <p:nvPr/>
        </p:nvPicPr>
        <p:blipFill rotWithShape="1">
          <a:blip r:embed="rId2">
            <a:extLst>
              <a:ext uri="{28A0092B-C50C-407E-A947-70E740481C1C}">
                <a14:useLocalDpi xmlns:a14="http://schemas.microsoft.com/office/drawing/2010/main" val="0"/>
              </a:ext>
            </a:extLst>
          </a:blip>
          <a:srcRect r="6135"/>
          <a:stretch/>
        </p:blipFill>
        <p:spPr>
          <a:xfrm>
            <a:off x="585446" y="1927447"/>
            <a:ext cx="7919925" cy="3011363"/>
          </a:xfrm>
          <a:prstGeom prst="rect">
            <a:avLst/>
          </a:prstGeom>
        </p:spPr>
      </p:pic>
    </p:spTree>
    <p:extLst>
      <p:ext uri="{BB962C8B-B14F-4D97-AF65-F5344CB8AC3E}">
        <p14:creationId xmlns:p14="http://schemas.microsoft.com/office/powerpoint/2010/main" val="173078565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8454571" cy="1066799"/>
          </a:xfrm>
        </p:spPr>
        <p:txBody>
          <a:bodyPr anchor="b"/>
          <a:lstStyle/>
          <a:p>
            <a:r>
              <a:rPr lang="en-US" dirty="0" smtClean="0"/>
              <a:t>Figure </a:t>
            </a:r>
            <a:r>
              <a:rPr lang="en-US" dirty="0"/>
              <a:t>5.13 Analysis of Examination Results, Using Nested Control </a:t>
            </a:r>
            <a:r>
              <a:rPr lang="en-US" dirty="0" smtClean="0"/>
              <a:t>Statements </a:t>
            </a:r>
            <a:r>
              <a:rPr lang="en-US" sz="2000" b="0" dirty="0" smtClean="0"/>
              <a:t>(2 </a:t>
            </a:r>
            <a:r>
              <a:rPr lang="en-US" sz="2000" b="0" dirty="0"/>
              <a:t>of 5)</a:t>
            </a:r>
            <a:endParaRPr lang="en-US" dirty="0"/>
          </a:p>
        </p:txBody>
      </p:sp>
      <p:pic>
        <p:nvPicPr>
          <p:cNvPr id="5" name="Picture 4" descr="Analysis of examination results, using nested control statements. Line 14, indented once: forward slash, forward slash, process 10 students using counter-controlled iteration. Line 15, indented once: while, left parenthesis, student counter, less than sign= 10, right parenthesis. Line 16, indented once: left brace. Line 17, indented twice: forward slash, forward slash, prompt user for input and obtain a value from the user. Line 18, indented twice: console, period, write, left parenthesis, open quotes, enter result, left parenthesis, 1 = pass, comma, 2 = fail, right parenthesis, colon, close quotes, right parenthesis, semi colon. Line 19, indented twice: i n t, result = i n t, period, parse, left parenthesis, console, period, read line, left parenthesis, right parenthesis, right parenthesis, semi colon. Line 20, indented twice: blank. Line 21, indented twice: forward slash, forward slash, if, period, period, period, else is nested in the while statement. Line 22, indented twice: if, left parenthesis, result = = 1, right parenthesis. Line 23, indented twice: left brace. Line 24, indented three times: passes = passes + 1, semi colon, forward slash, forward slash, increment passes. Line 25, indented twice: right brace. Line 26, indented twice: else. Line 27, indented twice: left brace. Line 28, indented three times: failures = failures + 1, semi colon, forward slash, forward slash, increment failures. Line 29, indented twice: right brace. Line 30, indented twice: blank. Line 31, indented twice: forward slash, forward slash, increment student counter, so loop eventually terminates. Line 32, indented twice: student counter, = student counter, + 1, semi colon. Line 33, indented once: right bra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741" y="1707410"/>
            <a:ext cx="7670517" cy="4175008"/>
          </a:xfrm>
          <a:prstGeom prst="rect">
            <a:avLst/>
          </a:prstGeom>
        </p:spPr>
      </p:pic>
    </p:spTree>
    <p:extLst>
      <p:ext uri="{BB962C8B-B14F-4D97-AF65-F5344CB8AC3E}">
        <p14:creationId xmlns:p14="http://schemas.microsoft.com/office/powerpoint/2010/main" val="393618175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8512630" cy="1066799"/>
          </a:xfrm>
        </p:spPr>
        <p:txBody>
          <a:bodyPr anchor="b"/>
          <a:lstStyle/>
          <a:p>
            <a:r>
              <a:rPr lang="en-US" dirty="0"/>
              <a:t>Figure 5.13 Analysis of Examination Results, Using Nested Control </a:t>
            </a:r>
            <a:r>
              <a:rPr lang="en-US" dirty="0" smtClean="0"/>
              <a:t>Statements </a:t>
            </a:r>
            <a:r>
              <a:rPr lang="en-US" sz="2000" b="0" dirty="0" smtClean="0"/>
              <a:t>(3 </a:t>
            </a:r>
            <a:r>
              <a:rPr lang="en-US" sz="2000" b="0" dirty="0"/>
              <a:t>of 5)</a:t>
            </a:r>
            <a:endParaRPr lang="en-US" dirty="0"/>
          </a:p>
        </p:txBody>
      </p:sp>
      <p:pic>
        <p:nvPicPr>
          <p:cNvPr id="4" name="Picture 3" descr="Analysis of examination results, using nested control statements. Line 34: blank. Line 35, indented twice: forward slash, forward slash, termination phase, semi colon, prepare and display results. Line 36, indented twice: console, period, write line, left parenthesis, dollar sign, open quotes, passed, colon, left brace, passes, right brace, back slash, n failed, colon, left brace, failures, right brace, close quotes, right parenthesis, semi colon. Line 37: blank. Line 38, indented twice: forward slash, forward slash, determine whether more than 8 students passed. Line 39, indented twice: if, left parenthesis, passes greater than sign 8, right parenthesis. Line 40, indented twice: left brace. Line 41, indented three times: console, period, write line, left parenthesis, open quotes, bonus to instructor exclamation mark, close quotes, right parenthesis, semi colon. Line 42, indented twice: right brace. Line 43, indented once: right brace. Line 44: right brace."/>
          <p:cNvPicPr>
            <a:picLocks noChangeAspect="1"/>
          </p:cNvPicPr>
          <p:nvPr/>
        </p:nvPicPr>
        <p:blipFill rotWithShape="1">
          <a:blip r:embed="rId2">
            <a:extLst>
              <a:ext uri="{28A0092B-C50C-407E-A947-70E740481C1C}">
                <a14:useLocalDpi xmlns:a14="http://schemas.microsoft.com/office/drawing/2010/main" val="0"/>
              </a:ext>
            </a:extLst>
          </a:blip>
          <a:srcRect r="5275"/>
          <a:stretch/>
        </p:blipFill>
        <p:spPr>
          <a:xfrm>
            <a:off x="602342" y="1891485"/>
            <a:ext cx="7992499" cy="2580142"/>
          </a:xfrm>
          <a:prstGeom prst="rect">
            <a:avLst/>
          </a:prstGeom>
        </p:spPr>
      </p:pic>
    </p:spTree>
    <p:extLst>
      <p:ext uri="{BB962C8B-B14F-4D97-AF65-F5344CB8AC3E}">
        <p14:creationId xmlns:p14="http://schemas.microsoft.com/office/powerpoint/2010/main" val="3895339085"/>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9715</TotalTime>
  <Words>4734</Words>
  <Application>Microsoft Office PowerPoint</Application>
  <PresentationFormat>On-screen Show (4:3)</PresentationFormat>
  <Paragraphs>476</Paragraphs>
  <Slides>117</Slides>
  <Notes>1</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117</vt:i4>
      </vt:variant>
    </vt:vector>
  </HeadingPairs>
  <TitlesOfParts>
    <vt:vector size="126" baseType="lpstr">
      <vt:lpstr>Arial</vt:lpstr>
      <vt:lpstr>Calibri</vt:lpstr>
      <vt:lpstr>Consolas</vt:lpstr>
      <vt:lpstr>Noto Sans Symbols</vt:lpstr>
      <vt:lpstr>Times New Roman</vt:lpstr>
      <vt:lpstr>Verdana</vt:lpstr>
      <vt:lpstr>508 Lecture</vt:lpstr>
      <vt:lpstr>1_508 Lecture</vt:lpstr>
      <vt:lpstr>Equation</vt:lpstr>
      <vt:lpstr>Visual C sharp® How to Program</vt:lpstr>
      <vt:lpstr>Learning Objectives</vt:lpstr>
      <vt:lpstr>Outline (1 of 6)</vt:lpstr>
      <vt:lpstr>Outline (2 of 6)</vt:lpstr>
      <vt:lpstr>Outline (3 of 6)</vt:lpstr>
      <vt:lpstr>Outline (4 of 6)</vt:lpstr>
      <vt:lpstr>Outline (5 of 6)</vt:lpstr>
      <vt:lpstr>Outline (6 of 6)</vt:lpstr>
      <vt:lpstr>5.2 Algorithms (1 of 3)</vt:lpstr>
      <vt:lpstr>5.2 Algorithms (2 of 3)</vt:lpstr>
      <vt:lpstr>5.2 Algorithms (3 of 3)</vt:lpstr>
      <vt:lpstr>5.3 Pseudocode (1 of 2)</vt:lpstr>
      <vt:lpstr>5.3 Pseudocode (2 of 2)</vt:lpstr>
      <vt:lpstr>Figure 5.1 Pseudocode for the Addition Program of Figure 3.14</vt:lpstr>
      <vt:lpstr>5.4 Control Structures</vt:lpstr>
      <vt:lpstr>5.4.1 Sequence Structure (1 of 2)</vt:lpstr>
      <vt:lpstr>Figure 5.2 Sequence Structure Activity Diagram</vt:lpstr>
      <vt:lpstr>5.4.1 Sequence Structure (2 of 2)</vt:lpstr>
      <vt:lpstr>5.4.2 Selection Statements</vt:lpstr>
      <vt:lpstr>5.4.3 Iteration Statements</vt:lpstr>
      <vt:lpstr>5.4.4 Summary of Control Statements</vt:lpstr>
      <vt:lpstr>5.5 if Single-Selection Statement (1 of 3)</vt:lpstr>
      <vt:lpstr>5.5 if Single-Selection Statement (2 of 3)</vt:lpstr>
      <vt:lpstr>5.5 if Single-Selection Statement (3 of 3)</vt:lpstr>
      <vt:lpstr>Figure 5.3 if Single-Selection Statement U M L Activity Diagram</vt:lpstr>
      <vt:lpstr>5.6 if…else Double-Selection Statement (1 of 3)</vt:lpstr>
      <vt:lpstr>5.6 if…else Double-Selection Statement (2 of 3)</vt:lpstr>
      <vt:lpstr>Good Programming Practice 5.1</vt:lpstr>
      <vt:lpstr>Good Programming Practice 5.2</vt:lpstr>
      <vt:lpstr>5.6 if…else Double-Selection Statement (3 of 3)</vt:lpstr>
      <vt:lpstr>Figure 5.4 if…else Double-Selection Statement U M L Activity Diagram</vt:lpstr>
      <vt:lpstr>5.6.1 Nested if…else Statements (1 of 3)</vt:lpstr>
      <vt:lpstr>5.6.1 Nested if…else Statements (2 of 3)</vt:lpstr>
      <vt:lpstr>5.6.1 Nested if…else Statements (3 of 3)</vt:lpstr>
      <vt:lpstr>Error-Prevention Tip 5.1</vt:lpstr>
      <vt:lpstr>5.6.2 Dangling-else Problem</vt:lpstr>
      <vt:lpstr>5.6.3 Blocks (1 of 2)</vt:lpstr>
      <vt:lpstr>5.6.3 Blocks (2 of 2)</vt:lpstr>
      <vt:lpstr>Common Programming Error 5.1</vt:lpstr>
      <vt:lpstr>5.6.4 Conditional Operator</vt:lpstr>
      <vt:lpstr>5.7 Student Class: Nested if…else Statements</vt:lpstr>
      <vt:lpstr>Figure 5.5 Student Class That Stores a Student Name and Average (1 of 4)</vt:lpstr>
      <vt:lpstr>Figure 5.5 Student Class That Stores a Student Name and Average (2 of 4)</vt:lpstr>
      <vt:lpstr>Figure 5.5 Student Class That Stores a Student Name and Average (3 of 4)</vt:lpstr>
      <vt:lpstr>Figure 5.5 Student Class That Stores a Student Name and Average (4 of 4)</vt:lpstr>
      <vt:lpstr>Figure 5.6 Create and Test Student Objects</vt:lpstr>
      <vt:lpstr>5.8 while Iteration Statement (1 of 2)</vt:lpstr>
      <vt:lpstr>Common Programming Error 5.2</vt:lpstr>
      <vt:lpstr>5.8 while Iteration Statement (2 of 2)</vt:lpstr>
      <vt:lpstr>Figure 5.7 while Iteration Statement U M L Activity Diagram</vt:lpstr>
      <vt:lpstr>5.9 Formulating Algorithms: Counter-Controlled Iteration</vt:lpstr>
      <vt:lpstr>5.9.1 Pseudocode Algorithm with Counter-Controlled Iteration</vt:lpstr>
      <vt:lpstr>Figure 5.8 Pseudocode Algorithm That Uses Counter-Controlled Iteration to Solve the Class-Average Problem</vt:lpstr>
      <vt:lpstr>Software Engineering Observation 5.1</vt:lpstr>
      <vt:lpstr>5.9.2 Implementing Counter-Controlled Iteration (1 of 2)</vt:lpstr>
      <vt:lpstr>Figure 5.9 Solving the Class-Average Problem Using Counter-Controlled Iteration (1 of 3)</vt:lpstr>
      <vt:lpstr>Figure 5.9 Solving the Class-Average Problem Using Counter-Controlled Iteration (2 of 3)</vt:lpstr>
      <vt:lpstr>Figure 5.9 Solving the Class-Average Problem Using Counter-Controlled Iteration (3 of 3)</vt:lpstr>
      <vt:lpstr>5.9.2 Implementing Counter-Controlled Iteration (2 of 2)</vt:lpstr>
      <vt:lpstr>Common Programming Error 5.3</vt:lpstr>
      <vt:lpstr>Error-Prevention Tip 5.2</vt:lpstr>
      <vt:lpstr>Error-Prevention Tip 5.3</vt:lpstr>
      <vt:lpstr>5.9.3 Integer Division and Truncation</vt:lpstr>
      <vt:lpstr>Common Programming Error 5.4</vt:lpstr>
      <vt:lpstr>5.10 Formulating Algorithms: Sentinel-Controlled Iteration</vt:lpstr>
      <vt:lpstr>5.10.1 Top-Down, Stepwise Refinement: The Top and First Refinement</vt:lpstr>
      <vt:lpstr>Software Engineering Observation 5.2</vt:lpstr>
      <vt:lpstr>Software Engineering Observation 5.3</vt:lpstr>
      <vt:lpstr>5.10.2 Second Refinement (1 of 3)</vt:lpstr>
      <vt:lpstr>5.10.2 Second Refinement (2 of 3)</vt:lpstr>
      <vt:lpstr>5.10.2 Second Refinement (3 of 3)</vt:lpstr>
      <vt:lpstr>Error-Prevention Tip 5.4</vt:lpstr>
      <vt:lpstr>Figure 5.10 Class-Averaging Pseudocode Algorithm with Sentinel-Controlled Iteration</vt:lpstr>
      <vt:lpstr>Software Engineering Observation 5.4</vt:lpstr>
      <vt:lpstr>Software Engineering Observation 5.5</vt:lpstr>
      <vt:lpstr>5.10.3 Implementing Sentinel-Controlled Iteration</vt:lpstr>
      <vt:lpstr>Figure 5.11 Solving the Class-Average Problem Using Sentinel-Controlled Iteration (1 of 4)</vt:lpstr>
      <vt:lpstr>Figure 5.11 Solving the Class-Average Problem Using Sentinel-Controlled Iteration (2 of 4)</vt:lpstr>
      <vt:lpstr>Figure 5.11 Solving the Class-Average Problem Using Sentinel-Controlled Iteration (3 of 4)</vt:lpstr>
      <vt:lpstr>Figure 5.11 Solving the Class-Average Problem Using Sentinel-Controlled Iteration (4 of 4)</vt:lpstr>
      <vt:lpstr>Good Programming Practice 5.3</vt:lpstr>
      <vt:lpstr>Error-Prevention Tip 5.5</vt:lpstr>
      <vt:lpstr>5.10.6 Converting Between Simple Types Explicitly and Implicitly</vt:lpstr>
      <vt:lpstr>5.10.7 Formatting Floating-Point Numbers</vt:lpstr>
      <vt:lpstr>5.11 Formulating Algorithms: Nested Control Statements</vt:lpstr>
      <vt:lpstr>5.11.1 Formulating Algorithms: Nested Control Statements (1 of 3)</vt:lpstr>
      <vt:lpstr>5.11.1 Formulating Algorithms: Nested Control Statements (2 of 3)</vt:lpstr>
      <vt:lpstr>5.11.1 Formulating Algorithms: Nested Control Statements (3 of 3)</vt:lpstr>
      <vt:lpstr>5.11.2 Top-Down, Stepwise Refinement: Pseudocode Representation of the Top</vt:lpstr>
      <vt:lpstr>5.11.3 Top-Down, Stepwise Refinement: First Refinement</vt:lpstr>
      <vt:lpstr>5.11.4 Top-Down, Stepwise Refinement: Second Refinement (1 of 3)</vt:lpstr>
      <vt:lpstr>5.11.4 Top-Down, Stepwise Refinement: Second Refinement (2 of 3)</vt:lpstr>
      <vt:lpstr>5.11.4 Top-Down, Stepwise Refinement: Second Refinement (3 of 3)</vt:lpstr>
      <vt:lpstr>5.11.5 Complete Second Refinement of the Pseudocode</vt:lpstr>
      <vt:lpstr>Figure 5.12 Pseudocode for the Examination-Results Problem</vt:lpstr>
      <vt:lpstr>5.11.6 App That Implements the Pseudocode Algorithm</vt:lpstr>
      <vt:lpstr>Figure 5.13 Analysis of Examination Results, Using Nested Control Statements (1 of 5)</vt:lpstr>
      <vt:lpstr>Figure 5.13 Analysis of Examination Results, Using Nested Control Statements (2 of 5)</vt:lpstr>
      <vt:lpstr>Figure 5.13 Analysis of Examination Results, Using Nested Control Statements (3 of 5)</vt:lpstr>
      <vt:lpstr>Figure 5.13 Analysis of Examination Results, Using Nested Control Statements (4 of 5)</vt:lpstr>
      <vt:lpstr>Figure 5.13 Analysis of Examination Results, Using Nested Control Statements (5 of 5)</vt:lpstr>
      <vt:lpstr>5.12 Compound Assignment Operators (1 of 2)</vt:lpstr>
      <vt:lpstr>5.12 Compound Assignment Operators (2 of 2)</vt:lpstr>
      <vt:lpstr>Figure 5.14 Arithmetic Compound Assignment Operators.</vt:lpstr>
      <vt:lpstr>5.13 Increment and Decrement Operators</vt:lpstr>
      <vt:lpstr>Figure 5.15 Increment and Decrement Operators</vt:lpstr>
      <vt:lpstr>Good Programming Practice 5.4</vt:lpstr>
      <vt:lpstr>5.13.1 Prefix Increment vs. Postfix Increment</vt:lpstr>
      <vt:lpstr>Figure 5.16 Prefix-Increment and Postfix-Increment Operators (1 of 2)</vt:lpstr>
      <vt:lpstr>Figure 5.16 Prefix-Increment and Postfix-Increment Operators (2 of 2)</vt:lpstr>
      <vt:lpstr>5.13.2 Simplifying Increment Statements (1 of 2)</vt:lpstr>
      <vt:lpstr>5.13.2 Simplifying Increment Statements (2 of 2)</vt:lpstr>
      <vt:lpstr>Common Programming Error 5.5</vt:lpstr>
      <vt:lpstr>5.13.3 Operator Precedence and Associativity</vt:lpstr>
      <vt:lpstr>Figure 5.17 Precedence and Associativity of the Operators Discussed So Far</vt:lpstr>
      <vt:lpstr>5.14 Simple Types</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C#® How to Program, 6e</dc:title>
  <dc:subject>Computer Science</dc:subject>
  <dc:creator>Deitel/Deitel</dc:creator>
  <cp:keywords>Visual C#® How to Program</cp:keywords>
  <cp:lastModifiedBy>Windows User</cp:lastModifiedBy>
  <cp:revision>1235</cp:revision>
  <dcterms:modified xsi:type="dcterms:W3CDTF">2018-03-02T05:05:08Z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